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86" r:id="rId2"/>
    <p:sldId id="257" r:id="rId3"/>
    <p:sldId id="256" r:id="rId4"/>
    <p:sldId id="307" r:id="rId5"/>
    <p:sldId id="287" r:id="rId6"/>
    <p:sldId id="308" r:id="rId7"/>
    <p:sldId id="266" r:id="rId8"/>
    <p:sldId id="267" r:id="rId9"/>
    <p:sldId id="269" r:id="rId10"/>
    <p:sldId id="260" r:id="rId11"/>
    <p:sldId id="261" r:id="rId12"/>
    <p:sldId id="288" r:id="rId13"/>
    <p:sldId id="285" r:id="rId14"/>
    <p:sldId id="270" r:id="rId15"/>
    <p:sldId id="263" r:id="rId16"/>
    <p:sldId id="300" r:id="rId17"/>
    <p:sldId id="284" r:id="rId18"/>
    <p:sldId id="302" r:id="rId19"/>
    <p:sldId id="272" r:id="rId20"/>
    <p:sldId id="283" r:id="rId21"/>
    <p:sldId id="289" r:id="rId22"/>
    <p:sldId id="305" r:id="rId23"/>
    <p:sldId id="303" r:id="rId24"/>
    <p:sldId id="277" r:id="rId25"/>
    <p:sldId id="293" r:id="rId26"/>
    <p:sldId id="281" r:id="rId27"/>
    <p:sldId id="297" r:id="rId28"/>
    <p:sldId id="291" r:id="rId29"/>
    <p:sldId id="276" r:id="rId30"/>
    <p:sldId id="301" r:id="rId31"/>
    <p:sldId id="304" r:id="rId32"/>
    <p:sldId id="306" r:id="rId33"/>
    <p:sldId id="295" r:id="rId34"/>
    <p:sldId id="298" r:id="rId35"/>
    <p:sldId id="29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8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485E"/>
    <a:srgbClr val="DAA444"/>
    <a:srgbClr val="C5C9CC"/>
    <a:srgbClr val="586B3B"/>
    <a:srgbClr val="F26D3D"/>
    <a:srgbClr val="0596A8"/>
    <a:srgbClr val="7F4A48"/>
    <a:srgbClr val="705C16"/>
    <a:srgbClr val="A18C40"/>
    <a:srgbClr val="E941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78"/>
    <p:restoredTop sz="94751"/>
  </p:normalViewPr>
  <p:slideViewPr>
    <p:cSldViewPr snapToObjects="1">
      <p:cViewPr varScale="1">
        <p:scale>
          <a:sx n="69" d="100"/>
          <a:sy n="69" d="100"/>
        </p:scale>
        <p:origin x="960" y="66"/>
      </p:cViewPr>
      <p:guideLst>
        <p:guide orient="horz" pos="2183"/>
        <p:guide pos="388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60895E-7EF1-EE4A-BA31-FA61E5321617}" type="datetimeFigureOut">
              <a:rPr lang="en-US" smtClean="0"/>
              <a:t>5/30/2017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E4D1CD-4804-3C45-9807-D33958B98E4E}" type="slidenum">
              <a:rPr lang="en-US" smtClean="0"/>
              <a:t>‹#›</a:t>
            </a:fld>
            <a:endParaRPr lang="en-US"/>
          </a:p>
        </p:txBody>
      </p:sp>
    </p:spTree>
    <p:extLst>
      <p:ext uri="{BB962C8B-B14F-4D97-AF65-F5344CB8AC3E}">
        <p14:creationId xmlns:p14="http://schemas.microsoft.com/office/powerpoint/2010/main" val="1564070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AE4D1CD-4804-3C45-9807-D33958B98E4E}" type="slidenum">
              <a:rPr lang="en-US" smtClean="0"/>
              <a:t>1</a:t>
            </a:fld>
            <a:endParaRPr lang="en-US"/>
          </a:p>
        </p:txBody>
      </p:sp>
    </p:spTree>
    <p:extLst>
      <p:ext uri="{BB962C8B-B14F-4D97-AF65-F5344CB8AC3E}">
        <p14:creationId xmlns:p14="http://schemas.microsoft.com/office/powerpoint/2010/main" val="105326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AE4D1CD-4804-3C45-9807-D33958B98E4E}" type="slidenum">
              <a:rPr lang="en-US" smtClean="0"/>
              <a:t>3</a:t>
            </a:fld>
            <a:endParaRPr lang="en-US"/>
          </a:p>
        </p:txBody>
      </p:sp>
    </p:spTree>
    <p:extLst>
      <p:ext uri="{BB962C8B-B14F-4D97-AF65-F5344CB8AC3E}">
        <p14:creationId xmlns:p14="http://schemas.microsoft.com/office/powerpoint/2010/main" val="2075354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59361C-B897-A84C-94A5-D4CF437B7BD3}" type="datetime1">
              <a:rPr lang="en-GB" smtClean="0"/>
              <a:t>30/05/2017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E3A1E-0B69-8D4F-AC98-D6F773E926B9}" type="slidenum">
              <a:rPr lang="en-US" smtClean="0"/>
              <a:t>‹#›</a:t>
            </a:fld>
            <a:endParaRPr lang="en-US"/>
          </a:p>
        </p:txBody>
      </p:sp>
    </p:spTree>
    <p:extLst>
      <p:ext uri="{BB962C8B-B14F-4D97-AF65-F5344CB8AC3E}">
        <p14:creationId xmlns:p14="http://schemas.microsoft.com/office/powerpoint/2010/main" val="1146896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E1567C-81D7-C74A-BE22-F497C88FD99E}" type="datetime1">
              <a:rPr lang="en-GB" smtClean="0"/>
              <a:t>30/05/2017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E3A1E-0B69-8D4F-AC98-D6F773E926B9}" type="slidenum">
              <a:rPr lang="en-US" smtClean="0"/>
              <a:t>‹#›</a:t>
            </a:fld>
            <a:endParaRPr lang="en-US"/>
          </a:p>
        </p:txBody>
      </p:sp>
    </p:spTree>
    <p:extLst>
      <p:ext uri="{BB962C8B-B14F-4D97-AF65-F5344CB8AC3E}">
        <p14:creationId xmlns:p14="http://schemas.microsoft.com/office/powerpoint/2010/main" val="1499355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5ED8B0-735B-F447-88CC-D71E38E42319}" type="datetime1">
              <a:rPr lang="en-GB" smtClean="0"/>
              <a:t>30/05/2017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E3A1E-0B69-8D4F-AC98-D6F773E926B9}" type="slidenum">
              <a:rPr lang="en-US" smtClean="0"/>
              <a:t>‹#›</a:t>
            </a:fld>
            <a:endParaRPr lang="en-US"/>
          </a:p>
        </p:txBody>
      </p:sp>
    </p:spTree>
    <p:extLst>
      <p:ext uri="{BB962C8B-B14F-4D97-AF65-F5344CB8AC3E}">
        <p14:creationId xmlns:p14="http://schemas.microsoft.com/office/powerpoint/2010/main" val="1092875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2DDD25-2386-2D42-9336-3C9DCF565D8F}" type="datetime1">
              <a:rPr lang="en-GB" smtClean="0"/>
              <a:t>30/05/2017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E3A1E-0B69-8D4F-AC98-D6F773E926B9}" type="slidenum">
              <a:rPr lang="en-US" smtClean="0"/>
              <a:t>‹#›</a:t>
            </a:fld>
            <a:endParaRPr lang="en-US"/>
          </a:p>
        </p:txBody>
      </p:sp>
    </p:spTree>
    <p:extLst>
      <p:ext uri="{BB962C8B-B14F-4D97-AF65-F5344CB8AC3E}">
        <p14:creationId xmlns:p14="http://schemas.microsoft.com/office/powerpoint/2010/main" val="77655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9B79918-E071-F743-AA31-BEDF6408D267}" type="datetime1">
              <a:rPr lang="en-GB" smtClean="0"/>
              <a:t>30/05/2017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4E3A1E-0B69-8D4F-AC98-D6F773E926B9}" type="slidenum">
              <a:rPr lang="en-US" smtClean="0"/>
              <a:t>‹#›</a:t>
            </a:fld>
            <a:endParaRPr lang="en-US"/>
          </a:p>
        </p:txBody>
      </p:sp>
    </p:spTree>
    <p:extLst>
      <p:ext uri="{BB962C8B-B14F-4D97-AF65-F5344CB8AC3E}">
        <p14:creationId xmlns:p14="http://schemas.microsoft.com/office/powerpoint/2010/main" val="1625162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6A5AD6-D237-4D44-B87A-79EE16255DC7}" type="datetime1">
              <a:rPr lang="en-GB" smtClean="0"/>
              <a:t>30/05/2017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E3A1E-0B69-8D4F-AC98-D6F773E926B9}" type="slidenum">
              <a:rPr lang="en-US" smtClean="0"/>
              <a:t>‹#›</a:t>
            </a:fld>
            <a:endParaRPr lang="en-US"/>
          </a:p>
        </p:txBody>
      </p:sp>
    </p:spTree>
    <p:extLst>
      <p:ext uri="{BB962C8B-B14F-4D97-AF65-F5344CB8AC3E}">
        <p14:creationId xmlns:p14="http://schemas.microsoft.com/office/powerpoint/2010/main" val="262202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B6ED2C-9A73-3140-A2EF-9AA99B2B7026}" type="datetime1">
              <a:rPr lang="en-GB" smtClean="0"/>
              <a:t>30/05/2017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B4E3A1E-0B69-8D4F-AC98-D6F773E926B9}" type="slidenum">
              <a:rPr lang="en-US" smtClean="0"/>
              <a:t>‹#›</a:t>
            </a:fld>
            <a:endParaRPr lang="en-US"/>
          </a:p>
        </p:txBody>
      </p:sp>
    </p:spTree>
    <p:extLst>
      <p:ext uri="{BB962C8B-B14F-4D97-AF65-F5344CB8AC3E}">
        <p14:creationId xmlns:p14="http://schemas.microsoft.com/office/powerpoint/2010/main" val="2050915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6650E6-42E8-7C44-9844-03841FD1DDC9}" type="datetime1">
              <a:rPr lang="en-GB" smtClean="0"/>
              <a:t>30/05/2017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B4E3A1E-0B69-8D4F-AC98-D6F773E926B9}" type="slidenum">
              <a:rPr lang="en-US" smtClean="0"/>
              <a:t>‹#›</a:t>
            </a:fld>
            <a:endParaRPr lang="en-US"/>
          </a:p>
        </p:txBody>
      </p:sp>
    </p:spTree>
    <p:extLst>
      <p:ext uri="{BB962C8B-B14F-4D97-AF65-F5344CB8AC3E}">
        <p14:creationId xmlns:p14="http://schemas.microsoft.com/office/powerpoint/2010/main" val="262780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578B4F-344B-0542-96E0-0995BDF02E49}" type="datetime1">
              <a:rPr lang="en-GB" smtClean="0"/>
              <a:t>30/05/2017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4E3A1E-0B69-8D4F-AC98-D6F773E926B9}" type="slidenum">
              <a:rPr lang="en-US" smtClean="0"/>
              <a:t>‹#›</a:t>
            </a:fld>
            <a:endParaRPr lang="en-US"/>
          </a:p>
        </p:txBody>
      </p:sp>
    </p:spTree>
    <p:extLst>
      <p:ext uri="{BB962C8B-B14F-4D97-AF65-F5344CB8AC3E}">
        <p14:creationId xmlns:p14="http://schemas.microsoft.com/office/powerpoint/2010/main" val="13231659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16B4645-2A1D-2E48-A80B-B2916789C52F}" type="datetime1">
              <a:rPr lang="en-GB" smtClean="0"/>
              <a:t>30/05/2017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E3A1E-0B69-8D4F-AC98-D6F773E926B9}" type="slidenum">
              <a:rPr lang="en-US" smtClean="0"/>
              <a:t>‹#›</a:t>
            </a:fld>
            <a:endParaRPr lang="en-US"/>
          </a:p>
        </p:txBody>
      </p:sp>
    </p:spTree>
    <p:extLst>
      <p:ext uri="{BB962C8B-B14F-4D97-AF65-F5344CB8AC3E}">
        <p14:creationId xmlns:p14="http://schemas.microsoft.com/office/powerpoint/2010/main" val="12561502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F5C06-9CCC-A245-9237-A8D5411187F5}" type="datetime1">
              <a:rPr lang="en-GB" smtClean="0"/>
              <a:t>30/05/2017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B4E3A1E-0B69-8D4F-AC98-D6F773E926B9}" type="slidenum">
              <a:rPr lang="en-US" smtClean="0"/>
              <a:t>‹#›</a:t>
            </a:fld>
            <a:endParaRPr lang="en-US"/>
          </a:p>
        </p:txBody>
      </p:sp>
    </p:spTree>
    <p:extLst>
      <p:ext uri="{BB962C8B-B14F-4D97-AF65-F5344CB8AC3E}">
        <p14:creationId xmlns:p14="http://schemas.microsoft.com/office/powerpoint/2010/main" val="2051651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87B5A9-AABC-024E-A0F5-2418BCA0499E}" type="datetime1">
              <a:rPr lang="en-GB" smtClean="0"/>
              <a:t>30/05/2017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E3A1E-0B69-8D4F-AC98-D6F773E926B9}" type="slidenum">
              <a:rPr lang="en-US" smtClean="0"/>
              <a:t>‹#›</a:t>
            </a:fld>
            <a:endParaRPr lang="en-US"/>
          </a:p>
        </p:txBody>
      </p:sp>
    </p:spTree>
    <p:extLst>
      <p:ext uri="{BB962C8B-B14F-4D97-AF65-F5344CB8AC3E}">
        <p14:creationId xmlns:p14="http://schemas.microsoft.com/office/powerpoint/2010/main" val="1948992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g"/><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jp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jpg"/><Relationship Id="rId2" Type="http://schemas.openxmlformats.org/officeDocument/2006/relationships/image" Target="../media/image58.png"/><Relationship Id="rId16"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7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70.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4843" y="869109"/>
            <a:ext cx="3325189" cy="332518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812" y="4794840"/>
            <a:ext cx="6237249" cy="1284873"/>
          </a:xfrm>
          <a:prstGeom prst="rect">
            <a:avLst/>
          </a:prstGeom>
        </p:spPr>
      </p:pic>
    </p:spTree>
    <p:extLst>
      <p:ext uri="{BB962C8B-B14F-4D97-AF65-F5344CB8AC3E}">
        <p14:creationId xmlns:p14="http://schemas.microsoft.com/office/powerpoint/2010/main" val="7689952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596A8"/>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06" y="888592"/>
            <a:ext cx="1497415" cy="1497415"/>
          </a:xfrm>
          <a:prstGeom prst="rect">
            <a:avLst/>
          </a:prstGeom>
        </p:spPr>
      </p:pic>
      <p:sp>
        <p:nvSpPr>
          <p:cNvPr id="10" name="Rectangle 9"/>
          <p:cNvSpPr/>
          <p:nvPr/>
        </p:nvSpPr>
        <p:spPr>
          <a:xfrm>
            <a:off x="2197821" y="1202682"/>
            <a:ext cx="9505174" cy="4216539"/>
          </a:xfrm>
          <a:prstGeom prst="rect">
            <a:avLst/>
          </a:prstGeom>
        </p:spPr>
        <p:txBody>
          <a:bodyPr wrap="square">
            <a:spAutoFit/>
          </a:bodyPr>
          <a:lstStyle/>
          <a:p>
            <a:r>
              <a:rPr lang="en-US" sz="2800" dirty="0">
                <a:solidFill>
                  <a:schemeClr val="bg1"/>
                </a:solidFill>
                <a:latin typeface="Chantilly" charset="0"/>
                <a:ea typeface="Chantilly" charset="0"/>
                <a:cs typeface="Chantilly" charset="0"/>
              </a:rPr>
              <a:t>Autism is a lifelong, developmental </a:t>
            </a:r>
            <a:r>
              <a:rPr lang="en-US" sz="2800" dirty="0" smtClean="0">
                <a:solidFill>
                  <a:schemeClr val="bg1"/>
                </a:solidFill>
                <a:latin typeface="Chantilly" charset="0"/>
                <a:ea typeface="Chantilly" charset="0"/>
                <a:cs typeface="Chantilly" charset="0"/>
              </a:rPr>
              <a:t>condition </a:t>
            </a:r>
            <a:r>
              <a:rPr lang="en-US" sz="2800" dirty="0">
                <a:solidFill>
                  <a:schemeClr val="bg1"/>
                </a:solidFill>
                <a:latin typeface="Chantilly" charset="0"/>
                <a:ea typeface="Chantilly" charset="0"/>
                <a:cs typeface="Chantilly" charset="0"/>
              </a:rPr>
              <a:t>that affects how a person </a:t>
            </a:r>
            <a:r>
              <a:rPr lang="en-US" sz="2800" dirty="0" smtClean="0">
                <a:solidFill>
                  <a:schemeClr val="bg1"/>
                </a:solidFill>
                <a:latin typeface="Chantilly" charset="0"/>
                <a:ea typeface="Chantilly" charset="0"/>
                <a:cs typeface="Chantilly" charset="0"/>
              </a:rPr>
              <a:t>communicates</a:t>
            </a:r>
          </a:p>
          <a:p>
            <a:endParaRPr lang="en-US" sz="1200" dirty="0" smtClean="0">
              <a:solidFill>
                <a:schemeClr val="bg1"/>
              </a:solidFill>
              <a:latin typeface="Chantilly" charset="0"/>
              <a:ea typeface="Chantilly" charset="0"/>
              <a:cs typeface="Chantilly" charset="0"/>
            </a:endParaRPr>
          </a:p>
          <a:p>
            <a:endParaRPr lang="en-US" sz="1200" dirty="0">
              <a:solidFill>
                <a:schemeClr val="bg1"/>
              </a:solidFill>
              <a:latin typeface="Chantilly" charset="0"/>
              <a:ea typeface="Chantilly" charset="0"/>
              <a:cs typeface="Chantilly" charset="0"/>
            </a:endParaRPr>
          </a:p>
          <a:p>
            <a:endParaRPr lang="en-US" sz="1200" dirty="0" smtClean="0">
              <a:solidFill>
                <a:schemeClr val="bg1"/>
              </a:solidFill>
              <a:latin typeface="Chantilly" charset="0"/>
              <a:ea typeface="Chantilly" charset="0"/>
              <a:cs typeface="Chantilly" charset="0"/>
            </a:endParaRPr>
          </a:p>
          <a:p>
            <a:endParaRPr lang="en-US" sz="1200" dirty="0">
              <a:solidFill>
                <a:schemeClr val="bg1"/>
              </a:solidFill>
              <a:latin typeface="Chantilly" charset="0"/>
              <a:ea typeface="Chantilly" charset="0"/>
              <a:cs typeface="Chantilly" charset="0"/>
            </a:endParaRPr>
          </a:p>
          <a:p>
            <a:endParaRPr lang="en-US" sz="1200" dirty="0" smtClean="0">
              <a:solidFill>
                <a:schemeClr val="bg1"/>
              </a:solidFill>
              <a:latin typeface="Chantilly" charset="0"/>
              <a:ea typeface="Chantilly" charset="0"/>
              <a:cs typeface="Chantilly" charset="0"/>
            </a:endParaRPr>
          </a:p>
          <a:p>
            <a:endParaRPr lang="en-US" sz="1200" dirty="0" smtClean="0">
              <a:solidFill>
                <a:schemeClr val="bg1"/>
              </a:solidFill>
              <a:latin typeface="Chantilly" charset="0"/>
              <a:ea typeface="Chantilly" charset="0"/>
              <a:cs typeface="Chantilly" charset="0"/>
            </a:endParaRPr>
          </a:p>
          <a:p>
            <a:endParaRPr lang="en-US" sz="1200" dirty="0">
              <a:solidFill>
                <a:schemeClr val="bg1"/>
              </a:solidFill>
              <a:latin typeface="Chantilly" charset="0"/>
              <a:ea typeface="Chantilly" charset="0"/>
              <a:cs typeface="Chantilly" charset="0"/>
            </a:endParaRPr>
          </a:p>
          <a:p>
            <a:r>
              <a:rPr lang="en-US" sz="2800" dirty="0">
                <a:solidFill>
                  <a:schemeClr val="bg1"/>
                </a:solidFill>
                <a:latin typeface="Chantilly" charset="0"/>
                <a:ea typeface="Chantilly" charset="0"/>
                <a:cs typeface="Chantilly" charset="0"/>
              </a:rPr>
              <a:t>How they relate to other </a:t>
            </a:r>
            <a:r>
              <a:rPr lang="en-US" sz="2800" dirty="0" smtClean="0">
                <a:solidFill>
                  <a:schemeClr val="bg1"/>
                </a:solidFill>
                <a:latin typeface="Chantilly" charset="0"/>
                <a:ea typeface="Chantilly" charset="0"/>
                <a:cs typeface="Chantilly" charset="0"/>
              </a:rPr>
              <a:t>people</a:t>
            </a:r>
            <a:endParaRPr lang="en-US" sz="2800" dirty="0">
              <a:solidFill>
                <a:schemeClr val="bg1"/>
              </a:solidFill>
              <a:latin typeface="Chantilly" charset="0"/>
              <a:ea typeface="Chantilly" charset="0"/>
              <a:cs typeface="Chantilly" charset="0"/>
            </a:endParaRPr>
          </a:p>
          <a:p>
            <a:endParaRPr lang="en-US" sz="1200" dirty="0" smtClean="0">
              <a:solidFill>
                <a:schemeClr val="bg1"/>
              </a:solidFill>
              <a:latin typeface="Chantilly" charset="0"/>
              <a:ea typeface="Chantilly" charset="0"/>
              <a:cs typeface="Chantilly" charset="0"/>
            </a:endParaRPr>
          </a:p>
          <a:p>
            <a:endParaRPr lang="en-US" sz="1200" dirty="0" smtClean="0">
              <a:solidFill>
                <a:schemeClr val="bg1"/>
              </a:solidFill>
              <a:latin typeface="Chantilly" charset="0"/>
              <a:ea typeface="Chantilly" charset="0"/>
              <a:cs typeface="Chantilly" charset="0"/>
            </a:endParaRPr>
          </a:p>
          <a:p>
            <a:endParaRPr lang="en-US" sz="1200" dirty="0">
              <a:solidFill>
                <a:schemeClr val="bg1"/>
              </a:solidFill>
              <a:latin typeface="Chantilly" charset="0"/>
              <a:ea typeface="Chantilly" charset="0"/>
              <a:cs typeface="Chantilly" charset="0"/>
            </a:endParaRPr>
          </a:p>
          <a:p>
            <a:endParaRPr lang="en-US" sz="1200" dirty="0" smtClean="0">
              <a:solidFill>
                <a:schemeClr val="bg1"/>
              </a:solidFill>
              <a:latin typeface="Chantilly" charset="0"/>
              <a:ea typeface="Chantilly" charset="0"/>
              <a:cs typeface="Chantilly" charset="0"/>
            </a:endParaRPr>
          </a:p>
          <a:p>
            <a:endParaRPr lang="en-US" sz="1200" dirty="0" smtClean="0">
              <a:solidFill>
                <a:schemeClr val="bg1"/>
              </a:solidFill>
              <a:latin typeface="Chantilly" charset="0"/>
              <a:ea typeface="Chantilly" charset="0"/>
              <a:cs typeface="Chantilly" charset="0"/>
            </a:endParaRPr>
          </a:p>
          <a:p>
            <a:endParaRPr lang="en-US" sz="1200" dirty="0">
              <a:solidFill>
                <a:schemeClr val="bg1"/>
              </a:solidFill>
              <a:latin typeface="Chantilly" charset="0"/>
              <a:ea typeface="Chantilly" charset="0"/>
              <a:cs typeface="Chantilly" charset="0"/>
            </a:endParaRPr>
          </a:p>
          <a:p>
            <a:r>
              <a:rPr lang="en-US" sz="2800" dirty="0">
                <a:solidFill>
                  <a:schemeClr val="bg1"/>
                </a:solidFill>
                <a:latin typeface="Chantilly" charset="0"/>
                <a:ea typeface="Chantilly" charset="0"/>
                <a:cs typeface="Chantilly" charset="0"/>
              </a:rPr>
              <a:t>How they experience the world around </a:t>
            </a:r>
            <a:r>
              <a:rPr lang="en-US" sz="2800" dirty="0" smtClean="0">
                <a:solidFill>
                  <a:schemeClr val="bg1"/>
                </a:solidFill>
                <a:latin typeface="Chantilly" charset="0"/>
                <a:ea typeface="Chantilly" charset="0"/>
                <a:cs typeface="Chantilly" charset="0"/>
              </a:rPr>
              <a:t>them</a:t>
            </a:r>
            <a:endParaRPr lang="en-US" sz="2800" dirty="0">
              <a:solidFill>
                <a:schemeClr val="bg1"/>
              </a:solidFill>
              <a:latin typeface="Chantilly" charset="0"/>
              <a:ea typeface="Chantilly" charset="0"/>
              <a:cs typeface="Chantilly"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436" y="2587423"/>
            <a:ext cx="1683153" cy="1683153"/>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306" y="4471992"/>
            <a:ext cx="1497415" cy="1497415"/>
          </a:xfrm>
          <a:prstGeom prst="rect">
            <a:avLst/>
          </a:prstGeom>
        </p:spPr>
      </p:pic>
      <p:sp>
        <p:nvSpPr>
          <p:cNvPr id="8" name="Rectangle 7"/>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What is autism?</a:t>
            </a:r>
          </a:p>
        </p:txBody>
      </p:sp>
    </p:spTree>
    <p:extLst>
      <p:ext uri="{BB962C8B-B14F-4D97-AF65-F5344CB8AC3E}">
        <p14:creationId xmlns:p14="http://schemas.microsoft.com/office/powerpoint/2010/main" val="1079315892"/>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596A8"/>
        </a:solidFill>
        <a:effectLst/>
      </p:bgPr>
    </p:bg>
    <p:spTree>
      <p:nvGrpSpPr>
        <p:cNvPr id="1" name=""/>
        <p:cNvGrpSpPr/>
        <p:nvPr/>
      </p:nvGrpSpPr>
      <p:grpSpPr>
        <a:xfrm>
          <a:off x="0" y="0"/>
          <a:ext cx="0" cy="0"/>
          <a:chOff x="0" y="0"/>
          <a:chExt cx="0" cy="0"/>
        </a:xfrm>
      </p:grpSpPr>
      <p:sp>
        <p:nvSpPr>
          <p:cNvPr id="4" name="Rectangle 3"/>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What is autism?</a:t>
            </a:r>
          </a:p>
        </p:txBody>
      </p:sp>
      <p:sp>
        <p:nvSpPr>
          <p:cNvPr id="3" name="Rectangle 2"/>
          <p:cNvSpPr/>
          <p:nvPr/>
        </p:nvSpPr>
        <p:spPr>
          <a:xfrm>
            <a:off x="2197821" y="1200018"/>
            <a:ext cx="9994177" cy="954107"/>
          </a:xfrm>
          <a:prstGeom prst="rect">
            <a:avLst/>
          </a:prstGeom>
        </p:spPr>
        <p:txBody>
          <a:bodyPr wrap="square">
            <a:spAutoFit/>
          </a:bodyPr>
          <a:lstStyle/>
          <a:p>
            <a:r>
              <a:rPr lang="en-US" sz="2800" dirty="0">
                <a:solidFill>
                  <a:schemeClr val="bg1"/>
                </a:solidFill>
                <a:latin typeface="Chantilly" charset="0"/>
                <a:ea typeface="Chantilly" charset="0"/>
                <a:cs typeface="Chantilly" charset="0"/>
              </a:rPr>
              <a:t>Autism is a wide </a:t>
            </a:r>
            <a:r>
              <a:rPr lang="en-US" sz="2800" dirty="0" smtClean="0">
                <a:solidFill>
                  <a:schemeClr val="bg1"/>
                </a:solidFill>
                <a:latin typeface="Chantilly" charset="0"/>
                <a:ea typeface="Chantilly" charset="0"/>
                <a:cs typeface="Chantilly" charset="0"/>
              </a:rPr>
              <a:t>spectrum </a:t>
            </a:r>
            <a:r>
              <a:rPr lang="en-US" sz="2800" dirty="0">
                <a:solidFill>
                  <a:schemeClr val="bg1"/>
                </a:solidFill>
                <a:latin typeface="Chantilly" charset="0"/>
                <a:ea typeface="Chantilly" charset="0"/>
                <a:cs typeface="Chantilly" charset="0"/>
              </a:rPr>
              <a:t>condition, </a:t>
            </a:r>
            <a:r>
              <a:rPr lang="en-US" sz="2800" dirty="0" smtClean="0">
                <a:solidFill>
                  <a:schemeClr val="bg1"/>
                </a:solidFill>
                <a:latin typeface="Chantilly" charset="0"/>
                <a:ea typeface="Chantilly" charset="0"/>
                <a:cs typeface="Chantilly" charset="0"/>
              </a:rPr>
              <a:t>whilst people </a:t>
            </a:r>
            <a:r>
              <a:rPr lang="en-US" sz="2800" dirty="0">
                <a:solidFill>
                  <a:schemeClr val="bg1"/>
                </a:solidFill>
                <a:latin typeface="Chantilly" charset="0"/>
                <a:ea typeface="Chantilly" charset="0"/>
                <a:cs typeface="Chantilly" charset="0"/>
              </a:rPr>
              <a:t>all share certain </a:t>
            </a:r>
            <a:r>
              <a:rPr lang="en-US" sz="2800" dirty="0" smtClean="0">
                <a:solidFill>
                  <a:schemeClr val="bg1"/>
                </a:solidFill>
                <a:latin typeface="Chantilly" charset="0"/>
                <a:ea typeface="Chantilly" charset="0"/>
                <a:cs typeface="Chantilly" charset="0"/>
              </a:rPr>
              <a:t>difficulties, </a:t>
            </a:r>
            <a:r>
              <a:rPr lang="en-US" sz="2800" dirty="0">
                <a:solidFill>
                  <a:schemeClr val="bg1"/>
                </a:solidFill>
                <a:latin typeface="Chantilly" charset="0"/>
                <a:ea typeface="Chantilly" charset="0"/>
                <a:cs typeface="Chantilly" charset="0"/>
              </a:rPr>
              <a:t>autism will affect people in different </a:t>
            </a:r>
            <a:r>
              <a:rPr lang="en-US" sz="2800" dirty="0" smtClean="0">
                <a:solidFill>
                  <a:schemeClr val="bg1"/>
                </a:solidFill>
                <a:latin typeface="Chantilly" charset="0"/>
                <a:ea typeface="Chantilly" charset="0"/>
                <a:cs typeface="Chantilly" charset="0"/>
              </a:rPr>
              <a:t>ways</a:t>
            </a:r>
            <a:endParaRPr lang="en-US" sz="2800" dirty="0">
              <a:solidFill>
                <a:schemeClr val="bg1"/>
              </a:solidFill>
              <a:latin typeface="Chantilly" charset="0"/>
              <a:ea typeface="Chantilly" charset="0"/>
              <a:cs typeface="Chantilly"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07" y="873133"/>
            <a:ext cx="1662595" cy="1662595"/>
          </a:xfrm>
          <a:prstGeom prst="rect">
            <a:avLst/>
          </a:prstGeom>
        </p:spPr>
      </p:pic>
      <p:sp>
        <p:nvSpPr>
          <p:cNvPr id="6" name="Rectangle 5"/>
          <p:cNvSpPr/>
          <p:nvPr/>
        </p:nvSpPr>
        <p:spPr>
          <a:xfrm>
            <a:off x="2197822" y="3094415"/>
            <a:ext cx="10030689" cy="954107"/>
          </a:xfrm>
          <a:prstGeom prst="rect">
            <a:avLst/>
          </a:prstGeom>
        </p:spPr>
        <p:txBody>
          <a:bodyPr wrap="square">
            <a:spAutoFit/>
          </a:bodyPr>
          <a:lstStyle/>
          <a:p>
            <a:r>
              <a:rPr lang="en-US" sz="2800" dirty="0">
                <a:solidFill>
                  <a:schemeClr val="bg1"/>
                </a:solidFill>
                <a:latin typeface="Chantilly" charset="0"/>
                <a:ea typeface="Chantilly" charset="0"/>
                <a:cs typeface="Chantilly" charset="0"/>
              </a:rPr>
              <a:t>Some people will be able to have successful careers whilst others will require a lifetime of specialist </a:t>
            </a:r>
            <a:r>
              <a:rPr lang="en-US" sz="2800" dirty="0" smtClean="0">
                <a:solidFill>
                  <a:schemeClr val="bg1"/>
                </a:solidFill>
                <a:latin typeface="Chantilly" charset="0"/>
                <a:ea typeface="Chantilly" charset="0"/>
                <a:cs typeface="Chantilly" charset="0"/>
              </a:rPr>
              <a:t>support</a:t>
            </a:r>
            <a:endParaRPr lang="en-US" sz="2800" dirty="0">
              <a:solidFill>
                <a:schemeClr val="bg1"/>
              </a:solidFill>
              <a:effectLst/>
              <a:latin typeface="Chantilly" charset="0"/>
              <a:ea typeface="Chantilly" charset="0"/>
              <a:cs typeface="Chantilly" charset="0"/>
            </a:endParaRPr>
          </a:p>
        </p:txBody>
      </p:sp>
      <p:sp>
        <p:nvSpPr>
          <p:cNvPr id="7" name="Rectangle 6"/>
          <p:cNvSpPr/>
          <p:nvPr/>
        </p:nvSpPr>
        <p:spPr>
          <a:xfrm>
            <a:off x="2197820" y="4702291"/>
            <a:ext cx="9994177" cy="1384995"/>
          </a:xfrm>
          <a:prstGeom prst="rect">
            <a:avLst/>
          </a:prstGeom>
        </p:spPr>
        <p:txBody>
          <a:bodyPr wrap="square">
            <a:spAutoFit/>
          </a:bodyPr>
          <a:lstStyle/>
          <a:p>
            <a:r>
              <a:rPr lang="en-US" sz="2800" dirty="0">
                <a:solidFill>
                  <a:schemeClr val="bg1"/>
                </a:solidFill>
                <a:latin typeface="Chantilly" charset="0"/>
                <a:ea typeface="Chantilly" charset="0"/>
                <a:cs typeface="Chantilly" charset="0"/>
              </a:rPr>
              <a:t>Autism is much more common than most people realise. It affects around 1 in 100 people, 700,000 in the UK. Together with their </a:t>
            </a:r>
            <a:r>
              <a:rPr lang="en-US" sz="2800" dirty="0" smtClean="0">
                <a:solidFill>
                  <a:schemeClr val="bg1"/>
                </a:solidFill>
                <a:latin typeface="Chantilly" charset="0"/>
                <a:ea typeface="Chantilly" charset="0"/>
                <a:cs typeface="Chantilly" charset="0"/>
              </a:rPr>
              <a:t>families, </a:t>
            </a:r>
            <a:r>
              <a:rPr lang="en-US" sz="2800" dirty="0">
                <a:solidFill>
                  <a:schemeClr val="bg1"/>
                </a:solidFill>
                <a:latin typeface="Chantilly" charset="0"/>
                <a:ea typeface="Chantilly" charset="0"/>
                <a:cs typeface="Chantilly" charset="0"/>
              </a:rPr>
              <a:t>2.8 million people are </a:t>
            </a:r>
            <a:r>
              <a:rPr lang="en-US" sz="2800" dirty="0" smtClean="0">
                <a:solidFill>
                  <a:schemeClr val="bg1"/>
                </a:solidFill>
                <a:latin typeface="Chantilly" charset="0"/>
                <a:ea typeface="Chantilly" charset="0"/>
                <a:cs typeface="Chantilly" charset="0"/>
              </a:rPr>
              <a:t>connected to autism</a:t>
            </a:r>
            <a:endParaRPr lang="en-US" sz="2800" dirty="0">
              <a:solidFill>
                <a:schemeClr val="bg1"/>
              </a:solidFill>
              <a:effectLst/>
              <a:latin typeface="Chantilly" charset="0"/>
              <a:ea typeface="Chantilly" charset="0"/>
              <a:cs typeface="Chantilly"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443" y="2756705"/>
            <a:ext cx="1629528" cy="162952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999" y="4488583"/>
            <a:ext cx="1812413" cy="1812413"/>
          </a:xfrm>
          <a:prstGeom prst="rect">
            <a:avLst/>
          </a:prstGeom>
        </p:spPr>
      </p:pic>
    </p:spTree>
    <p:extLst>
      <p:ext uri="{BB962C8B-B14F-4D97-AF65-F5344CB8AC3E}">
        <p14:creationId xmlns:p14="http://schemas.microsoft.com/office/powerpoint/2010/main" val="126069400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596A8"/>
        </a:solidFill>
        <a:effectLst/>
      </p:bgPr>
    </p:bg>
    <p:spTree>
      <p:nvGrpSpPr>
        <p:cNvPr id="1" name=""/>
        <p:cNvGrpSpPr/>
        <p:nvPr/>
      </p:nvGrpSpPr>
      <p:grpSpPr>
        <a:xfrm>
          <a:off x="0" y="0"/>
          <a:ext cx="0" cy="0"/>
          <a:chOff x="0" y="0"/>
          <a:chExt cx="0" cy="0"/>
        </a:xfrm>
      </p:grpSpPr>
      <p:sp>
        <p:nvSpPr>
          <p:cNvPr id="10" name="Rectangle 9"/>
          <p:cNvSpPr/>
          <p:nvPr/>
        </p:nvSpPr>
        <p:spPr>
          <a:xfrm>
            <a:off x="2202875" y="1244247"/>
            <a:ext cx="10030690" cy="5016758"/>
          </a:xfrm>
          <a:prstGeom prst="rect">
            <a:avLst/>
          </a:prstGeom>
        </p:spPr>
        <p:txBody>
          <a:bodyPr wrap="square">
            <a:spAutoFit/>
          </a:bodyPr>
          <a:lstStyle/>
          <a:p>
            <a:r>
              <a:rPr lang="en-US" sz="2800" dirty="0" smtClean="0">
                <a:solidFill>
                  <a:schemeClr val="bg1"/>
                </a:solidFill>
                <a:latin typeface="Chantilly" charset="0"/>
                <a:ea typeface="Chantilly" charset="0"/>
                <a:cs typeface="Chantilly" charset="0"/>
              </a:rPr>
              <a:t>There</a:t>
            </a:r>
            <a:r>
              <a:rPr lang="en-GB" sz="2800" dirty="0" smtClean="0">
                <a:solidFill>
                  <a:schemeClr val="bg1"/>
                </a:solidFill>
                <a:latin typeface="Chantilly" charset="0"/>
                <a:ea typeface="Chantilly" charset="0"/>
                <a:cs typeface="Chantilly" charset="0"/>
              </a:rPr>
              <a:t> is no scan or blood test to diagnose, </a:t>
            </a:r>
            <a:r>
              <a:rPr lang="en-GB" sz="2800" dirty="0">
                <a:solidFill>
                  <a:schemeClr val="bg1"/>
                </a:solidFill>
                <a:latin typeface="Chantilly" charset="0"/>
                <a:ea typeface="Chantilly" charset="0"/>
                <a:cs typeface="Chantilly" charset="0"/>
              </a:rPr>
              <a:t>t</a:t>
            </a:r>
            <a:r>
              <a:rPr lang="en-GB" sz="2800" dirty="0" smtClean="0">
                <a:solidFill>
                  <a:schemeClr val="bg1"/>
                </a:solidFill>
                <a:latin typeface="Chantilly" charset="0"/>
                <a:ea typeface="Chantilly" charset="0"/>
                <a:cs typeface="Chantilly" charset="0"/>
              </a:rPr>
              <a:t>ests rely on behaviour based assessments (ADOS). </a:t>
            </a:r>
            <a:r>
              <a:rPr lang="en-GB" sz="2800" dirty="0">
                <a:solidFill>
                  <a:schemeClr val="bg1"/>
                </a:solidFill>
                <a:latin typeface="Chantilly" charset="0"/>
                <a:ea typeface="Chantilly" charset="0"/>
                <a:cs typeface="Chantilly" charset="0"/>
              </a:rPr>
              <a:t>The boy to girl ratio is </a:t>
            </a:r>
            <a:r>
              <a:rPr lang="en-GB" sz="2800" dirty="0" smtClean="0">
                <a:solidFill>
                  <a:schemeClr val="bg1"/>
                </a:solidFill>
                <a:latin typeface="Chantilly" charset="0"/>
                <a:ea typeface="Chantilly" charset="0"/>
                <a:cs typeface="Chantilly" charset="0"/>
              </a:rPr>
              <a:t>4:1</a:t>
            </a:r>
          </a:p>
          <a:p>
            <a:r>
              <a:rPr lang="en-GB" sz="1200" dirty="0" smtClean="0">
                <a:solidFill>
                  <a:schemeClr val="bg1"/>
                </a:solidFill>
              </a:rPr>
              <a:t>Diagnostic and Statistical Manual of Mental Disorders (DSM-5) US, International Classification of Diseases (ICD-10) </a:t>
            </a:r>
            <a:r>
              <a:rPr lang="en-GB" sz="1200" dirty="0" err="1" smtClean="0">
                <a:solidFill>
                  <a:schemeClr val="bg1"/>
                </a:solidFill>
              </a:rPr>
              <a:t>Eu</a:t>
            </a:r>
            <a:endParaRPr lang="en-GB" sz="1200" dirty="0" smtClean="0">
              <a:solidFill>
                <a:schemeClr val="bg1"/>
              </a:solidFill>
            </a:endParaRPr>
          </a:p>
          <a:p>
            <a:endParaRPr lang="en-GB" sz="1200" dirty="0">
              <a:solidFill>
                <a:schemeClr val="bg1"/>
              </a:solidFill>
              <a:latin typeface="Chantilly" charset="0"/>
              <a:ea typeface="Chantilly" charset="0"/>
              <a:cs typeface="Chantilly" charset="0"/>
            </a:endParaRPr>
          </a:p>
          <a:p>
            <a:endParaRPr lang="en-GB" sz="1200" dirty="0">
              <a:solidFill>
                <a:schemeClr val="bg1"/>
              </a:solidFill>
              <a:latin typeface="Chantilly" charset="0"/>
              <a:ea typeface="Chantilly" charset="0"/>
              <a:cs typeface="Chantilly" charset="0"/>
            </a:endParaRPr>
          </a:p>
          <a:p>
            <a:r>
              <a:rPr lang="en-GB" sz="2800" dirty="0" smtClean="0">
                <a:solidFill>
                  <a:schemeClr val="bg1"/>
                </a:solidFill>
                <a:latin typeface="Chantilly" charset="0"/>
                <a:ea typeface="Chantilly" charset="0"/>
                <a:cs typeface="Chantilly" charset="0"/>
              </a:rPr>
              <a:t>If you are autistic, you are autistic for life. There is no cure, but it may be managed with the right strategies</a:t>
            </a:r>
            <a:endParaRPr lang="en-GB" sz="900" dirty="0" smtClean="0">
              <a:solidFill>
                <a:schemeClr val="bg1"/>
              </a:solidFill>
              <a:latin typeface="Chantilly" charset="0"/>
              <a:ea typeface="Chantilly" charset="0"/>
              <a:cs typeface="Chantilly" charset="0"/>
            </a:endParaRPr>
          </a:p>
          <a:p>
            <a:endParaRPr lang="en-GB" sz="1200" dirty="0" smtClean="0">
              <a:solidFill>
                <a:schemeClr val="bg1"/>
              </a:solidFill>
              <a:latin typeface="Chantilly" charset="0"/>
              <a:ea typeface="Chantilly" charset="0"/>
              <a:cs typeface="Chantilly" charset="0"/>
            </a:endParaRPr>
          </a:p>
          <a:p>
            <a:endParaRPr lang="en-GB" sz="1200" dirty="0">
              <a:solidFill>
                <a:schemeClr val="bg1"/>
              </a:solidFill>
              <a:latin typeface="Chantilly" charset="0"/>
              <a:ea typeface="Chantilly" charset="0"/>
              <a:cs typeface="Chantilly" charset="0"/>
            </a:endParaRPr>
          </a:p>
          <a:p>
            <a:r>
              <a:rPr lang="en-GB" sz="2800" dirty="0" smtClean="0">
                <a:solidFill>
                  <a:schemeClr val="bg1"/>
                </a:solidFill>
                <a:latin typeface="Chantilly" charset="0"/>
                <a:ea typeface="Chantilly" charset="0"/>
                <a:cs typeface="Chantilly" charset="0"/>
              </a:rPr>
              <a:t>There are several sub-groups: AS, PDA, PDD-NOS</a:t>
            </a:r>
          </a:p>
          <a:p>
            <a:r>
              <a:rPr lang="en-GB" sz="2800" dirty="0">
                <a:solidFill>
                  <a:schemeClr val="bg1"/>
                </a:solidFill>
                <a:latin typeface="Chantilly" charset="0"/>
                <a:ea typeface="Chantilly" charset="0"/>
                <a:cs typeface="Chantilly" charset="0"/>
              </a:rPr>
              <a:t>w</a:t>
            </a:r>
            <a:r>
              <a:rPr lang="en-GB" sz="2800" dirty="0" smtClean="0">
                <a:solidFill>
                  <a:schemeClr val="bg1"/>
                </a:solidFill>
                <a:latin typeface="Chantilly" charset="0"/>
                <a:ea typeface="Chantilly" charset="0"/>
                <a:cs typeface="Chantilly" charset="0"/>
              </a:rPr>
              <a:t>hich are bundled under Autism Spectrum Disorder (ASD)</a:t>
            </a:r>
          </a:p>
          <a:p>
            <a:r>
              <a:rPr lang="en-GB" sz="1200" dirty="0" smtClean="0">
                <a:solidFill>
                  <a:schemeClr val="bg1"/>
                </a:solidFill>
              </a:rPr>
              <a:t>Asperger Syndrome, Pathological Demand Avoidance, Pervasive Development Disorder </a:t>
            </a:r>
            <a:r>
              <a:rPr lang="mr-IN" sz="1200" dirty="0" smtClean="0">
                <a:solidFill>
                  <a:schemeClr val="bg1"/>
                </a:solidFill>
              </a:rPr>
              <a:t>–</a:t>
            </a:r>
            <a:r>
              <a:rPr lang="en-GB" sz="1200" dirty="0" smtClean="0">
                <a:solidFill>
                  <a:schemeClr val="bg1"/>
                </a:solidFill>
              </a:rPr>
              <a:t> not otherwise specified. </a:t>
            </a:r>
          </a:p>
          <a:p>
            <a:endParaRPr lang="en-GB" sz="1200" dirty="0" smtClean="0">
              <a:solidFill>
                <a:schemeClr val="bg1"/>
              </a:solidFill>
              <a:latin typeface="Chantilly" charset="0"/>
              <a:ea typeface="Chantilly" charset="0"/>
              <a:cs typeface="Chantilly" charset="0"/>
            </a:endParaRPr>
          </a:p>
          <a:p>
            <a:endParaRPr lang="en-GB" sz="1200" dirty="0" smtClean="0">
              <a:solidFill>
                <a:schemeClr val="bg1"/>
              </a:solidFill>
              <a:latin typeface="Chantilly" charset="0"/>
              <a:ea typeface="Chantilly" charset="0"/>
              <a:cs typeface="Chantilly" charset="0"/>
            </a:endParaRPr>
          </a:p>
          <a:p>
            <a:r>
              <a:rPr lang="en-GB" sz="2800" dirty="0" smtClean="0">
                <a:solidFill>
                  <a:schemeClr val="bg1"/>
                </a:solidFill>
                <a:latin typeface="Chantilly" charset="0"/>
                <a:ea typeface="Chantilly" charset="0"/>
                <a:cs typeface="Chantilly" charset="0"/>
              </a:rPr>
              <a:t>Sensory overload and difficulties in understanding can result in functioning meltdowns </a:t>
            </a:r>
            <a:r>
              <a:rPr lang="mr-IN" sz="2800" dirty="0" smtClean="0">
                <a:solidFill>
                  <a:schemeClr val="bg1"/>
                </a:solidFill>
                <a:latin typeface="Chantilly" charset="0"/>
                <a:ea typeface="Chantilly" charset="0"/>
                <a:cs typeface="Chantilly" charset="0"/>
              </a:rPr>
              <a:t>–</a:t>
            </a:r>
            <a:r>
              <a:rPr lang="en-GB" sz="2800" dirty="0" smtClean="0">
                <a:solidFill>
                  <a:schemeClr val="bg1"/>
                </a:solidFill>
                <a:latin typeface="Chantilly" charset="0"/>
                <a:ea typeface="Chantilly" charset="0"/>
                <a:cs typeface="Chantilly" charset="0"/>
              </a:rPr>
              <a:t> not tantrums</a:t>
            </a:r>
            <a:endParaRPr lang="en-GB" sz="900" dirty="0" smtClean="0">
              <a:solidFill>
                <a:schemeClr val="bg1"/>
              </a:solidFill>
              <a:latin typeface="Chantilly" charset="0"/>
              <a:ea typeface="Chantilly" charset="0"/>
              <a:cs typeface="Chantilly" charset="0"/>
            </a:endParaRPr>
          </a:p>
        </p:txBody>
      </p:sp>
      <p:sp>
        <p:nvSpPr>
          <p:cNvPr id="8" name="Rectangle 7"/>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What is autism?</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306" y="2268740"/>
            <a:ext cx="1685619" cy="168561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421" y="1079089"/>
            <a:ext cx="1413387" cy="141338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238" y="3593475"/>
            <a:ext cx="1357570" cy="135757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238" y="5110435"/>
            <a:ext cx="1386590" cy="1386590"/>
          </a:xfrm>
          <a:prstGeom prst="rect">
            <a:avLst/>
          </a:prstGeom>
        </p:spPr>
      </p:pic>
    </p:spTree>
    <p:extLst>
      <p:ext uri="{BB962C8B-B14F-4D97-AF65-F5344CB8AC3E}">
        <p14:creationId xmlns:p14="http://schemas.microsoft.com/office/powerpoint/2010/main" val="121165706"/>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596A8"/>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014" y="1424130"/>
            <a:ext cx="1413503" cy="1019268"/>
          </a:xfrm>
          <a:prstGeom prst="rect">
            <a:avLst/>
          </a:prstGeom>
        </p:spPr>
      </p:pic>
      <p:sp>
        <p:nvSpPr>
          <p:cNvPr id="7" name="Rectangle 6"/>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After diagnosis</a:t>
            </a:r>
          </a:p>
        </p:txBody>
      </p:sp>
      <p:sp>
        <p:nvSpPr>
          <p:cNvPr id="9" name="Rectangle 8"/>
          <p:cNvSpPr/>
          <p:nvPr/>
        </p:nvSpPr>
        <p:spPr>
          <a:xfrm>
            <a:off x="2202875" y="1244247"/>
            <a:ext cx="9989122" cy="4278094"/>
          </a:xfrm>
          <a:prstGeom prst="rect">
            <a:avLst/>
          </a:prstGeom>
        </p:spPr>
        <p:txBody>
          <a:bodyPr wrap="square">
            <a:spAutoFit/>
          </a:bodyPr>
          <a:lstStyle/>
          <a:p>
            <a:r>
              <a:rPr lang="en-GB" sz="2800" dirty="0" smtClean="0">
                <a:solidFill>
                  <a:schemeClr val="bg1"/>
                </a:solidFill>
                <a:latin typeface="Chantilly" charset="0"/>
                <a:ea typeface="Chantilly" charset="0"/>
                <a:cs typeface="Chantilly" charset="0"/>
              </a:rPr>
              <a:t>From medical diagnosis, support is typically passed to school (or even charity). With no cure or treatment, there is little support from your GP, hospital or clinic </a:t>
            </a:r>
          </a:p>
          <a:p>
            <a:endParaRPr lang="en-GB" sz="1200" dirty="0">
              <a:solidFill>
                <a:schemeClr val="bg1"/>
              </a:solidFill>
              <a:latin typeface="Chantilly" charset="0"/>
              <a:ea typeface="Chantilly" charset="0"/>
              <a:cs typeface="Chantilly" charset="0"/>
            </a:endParaRPr>
          </a:p>
          <a:p>
            <a:endParaRPr lang="en-GB" sz="1200" dirty="0">
              <a:solidFill>
                <a:schemeClr val="bg1"/>
              </a:solidFill>
              <a:latin typeface="Chantilly" charset="0"/>
              <a:ea typeface="Chantilly" charset="0"/>
              <a:cs typeface="Chantilly" charset="0"/>
            </a:endParaRPr>
          </a:p>
          <a:p>
            <a:r>
              <a:rPr lang="en-GB" sz="2800" dirty="0" smtClean="0">
                <a:solidFill>
                  <a:schemeClr val="bg1"/>
                </a:solidFill>
                <a:latin typeface="Chantilly" charset="0"/>
                <a:ea typeface="Chantilly" charset="0"/>
                <a:cs typeface="Chantilly" charset="0"/>
              </a:rPr>
              <a:t>With the school engaged and an EHC Plan in place, a plan can be agreed to provide the right level of support. This will fund the additional provision to support your child </a:t>
            </a:r>
            <a:endParaRPr lang="en-GB" sz="900" dirty="0" smtClean="0">
              <a:solidFill>
                <a:schemeClr val="bg1"/>
              </a:solidFill>
              <a:latin typeface="Chantilly" charset="0"/>
              <a:ea typeface="Chantilly" charset="0"/>
              <a:cs typeface="Chantilly" charset="0"/>
            </a:endParaRPr>
          </a:p>
          <a:p>
            <a:endParaRPr lang="en-GB" sz="1200" dirty="0" smtClean="0">
              <a:solidFill>
                <a:schemeClr val="bg1"/>
              </a:solidFill>
              <a:latin typeface="Chantilly" charset="0"/>
              <a:ea typeface="Chantilly" charset="0"/>
              <a:cs typeface="Chantilly" charset="0"/>
            </a:endParaRPr>
          </a:p>
          <a:p>
            <a:endParaRPr lang="en-GB" sz="1200" dirty="0">
              <a:solidFill>
                <a:schemeClr val="bg1"/>
              </a:solidFill>
              <a:latin typeface="Chantilly" charset="0"/>
              <a:ea typeface="Chantilly" charset="0"/>
              <a:cs typeface="Chantilly" charset="0"/>
            </a:endParaRPr>
          </a:p>
          <a:p>
            <a:r>
              <a:rPr lang="en-GB" sz="2800" dirty="0" smtClean="0">
                <a:solidFill>
                  <a:schemeClr val="bg1"/>
                </a:solidFill>
                <a:latin typeface="Chantilly" charset="0"/>
                <a:ea typeface="Chantilly" charset="0"/>
                <a:cs typeface="Chantilly" charset="0"/>
              </a:rPr>
              <a:t>Just because an Apple Mac is not running Windows does not mean it is broken</a:t>
            </a:r>
            <a:endParaRPr lang="en-GB" sz="1200" dirty="0" smtClean="0">
              <a:solidFill>
                <a:schemeClr val="bg1"/>
              </a:solidFill>
              <a:latin typeface="Chantilly" charset="0"/>
              <a:ea typeface="Chantilly" charset="0"/>
              <a:cs typeface="Chantilly"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243" y="2921642"/>
            <a:ext cx="1155683" cy="115568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699" y="4423347"/>
            <a:ext cx="1422818" cy="1422818"/>
          </a:xfrm>
          <a:prstGeom prst="rect">
            <a:avLst/>
          </a:prstGeom>
        </p:spPr>
      </p:pic>
    </p:spTree>
    <p:extLst>
      <p:ext uri="{BB962C8B-B14F-4D97-AF65-F5344CB8AC3E}">
        <p14:creationId xmlns:p14="http://schemas.microsoft.com/office/powerpoint/2010/main" val="98518149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AA444"/>
        </a:solidFill>
        <a:effectLst/>
      </p:bgPr>
    </p:bg>
    <p:spTree>
      <p:nvGrpSpPr>
        <p:cNvPr id="1" name=""/>
        <p:cNvGrpSpPr/>
        <p:nvPr/>
      </p:nvGrpSpPr>
      <p:grpSpPr>
        <a:xfrm>
          <a:off x="0" y="0"/>
          <a:ext cx="0" cy="0"/>
          <a:chOff x="0" y="0"/>
          <a:chExt cx="0" cy="0"/>
        </a:xfrm>
      </p:grpSpPr>
      <p:sp>
        <p:nvSpPr>
          <p:cNvPr id="6" name="Rectangle 5"/>
          <p:cNvSpPr/>
          <p:nvPr/>
        </p:nvSpPr>
        <p:spPr>
          <a:xfrm>
            <a:off x="4152797" y="1727440"/>
            <a:ext cx="8039203" cy="3416320"/>
          </a:xfrm>
          <a:prstGeom prst="rect">
            <a:avLst/>
          </a:prstGeom>
        </p:spPr>
        <p:txBody>
          <a:bodyPr wrap="square">
            <a:spAutoFit/>
          </a:bodyPr>
          <a:lstStyle/>
          <a:p>
            <a:r>
              <a:rPr lang="en-US" sz="5400" dirty="0" smtClean="0">
                <a:solidFill>
                  <a:srgbClr val="C5C9CC"/>
                </a:solidFill>
                <a:latin typeface="Chantilly" charset="0"/>
                <a:ea typeface="Chantilly" charset="0"/>
                <a:cs typeface="Chantilly" charset="0"/>
              </a:rPr>
              <a:t>What is autism</a:t>
            </a:r>
            <a:endParaRPr lang="en-US" sz="5400" dirty="0">
              <a:solidFill>
                <a:srgbClr val="C5C9CC"/>
              </a:solidFill>
              <a:latin typeface="Chantilly" charset="0"/>
              <a:ea typeface="Chantilly" charset="0"/>
              <a:cs typeface="Chantilly" charset="0"/>
            </a:endParaRPr>
          </a:p>
          <a:p>
            <a:r>
              <a:rPr lang="en-US" sz="5400" dirty="0" smtClean="0">
                <a:solidFill>
                  <a:schemeClr val="bg1"/>
                </a:solidFill>
                <a:latin typeface="Chantilly" charset="0"/>
                <a:ea typeface="Chantilly" charset="0"/>
                <a:cs typeface="Chantilly" charset="0"/>
              </a:rPr>
              <a:t>Understanding diversity</a:t>
            </a:r>
          </a:p>
          <a:p>
            <a:r>
              <a:rPr lang="en-US" sz="5400" dirty="0">
                <a:solidFill>
                  <a:srgbClr val="C5C9CC"/>
                </a:solidFill>
                <a:latin typeface="Chantilly" charset="0"/>
                <a:ea typeface="Chantilly" charset="0"/>
                <a:cs typeface="Chantilly" charset="0"/>
              </a:rPr>
              <a:t>T</a:t>
            </a:r>
            <a:r>
              <a:rPr lang="en-US" sz="5400" dirty="0" smtClean="0">
                <a:solidFill>
                  <a:srgbClr val="C5C9CC"/>
                </a:solidFill>
                <a:latin typeface="Chantilly" charset="0"/>
                <a:ea typeface="Chantilly" charset="0"/>
                <a:cs typeface="Chantilly" charset="0"/>
              </a:rPr>
              <a:t>he link</a:t>
            </a:r>
          </a:p>
          <a:p>
            <a:r>
              <a:rPr lang="en-US" sz="5400" dirty="0" smtClean="0">
                <a:solidFill>
                  <a:srgbClr val="C5C9CC"/>
                </a:solidFill>
                <a:latin typeface="Chantilly" charset="0"/>
                <a:ea typeface="Chantilly" charset="0"/>
                <a:cs typeface="Chantilly" charset="0"/>
              </a:rPr>
              <a:t>What I learnt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840" y="2111831"/>
            <a:ext cx="251999" cy="25199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839" y="3729531"/>
            <a:ext cx="251999" cy="251999"/>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838" y="4538381"/>
            <a:ext cx="251999" cy="251999"/>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92837" y="2920681"/>
            <a:ext cx="251999" cy="251999"/>
          </a:xfrm>
          <a:prstGeom prst="rect">
            <a:avLst/>
          </a:prstGeom>
        </p:spPr>
      </p:pic>
    </p:spTree>
    <p:extLst>
      <p:ext uri="{BB962C8B-B14F-4D97-AF65-F5344CB8AC3E}">
        <p14:creationId xmlns:p14="http://schemas.microsoft.com/office/powerpoint/2010/main" val="1578365780"/>
      </p:ext>
    </p:extLst>
  </p:cSld>
  <p:clrMapOvr>
    <a:masterClrMapping/>
  </p:clrMapOvr>
  <p:transition spd="slow">
    <p:push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AA444"/>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731" y="1728420"/>
            <a:ext cx="2990538" cy="1992084"/>
          </a:xfrm>
          <a:prstGeom prst="rect">
            <a:avLst/>
          </a:prstGeom>
          <a:ln w="76200">
            <a:solidFill>
              <a:schemeClr val="bg1"/>
            </a:solidFill>
          </a:ln>
          <a:effectLst>
            <a:outerShdw blurRad="76200" dir="13500000" sy="23000" kx="1200000" algn="br" rotWithShape="0">
              <a:prstClr val="black">
                <a:alpha val="20000"/>
              </a:prstClr>
            </a:outerShdw>
          </a:effectLst>
        </p:spPr>
      </p:pic>
      <p:sp>
        <p:nvSpPr>
          <p:cNvPr id="11" name="Rectangle 10"/>
          <p:cNvSpPr/>
          <p:nvPr/>
        </p:nvSpPr>
        <p:spPr>
          <a:xfrm>
            <a:off x="2708283" y="4489647"/>
            <a:ext cx="6848460" cy="1077218"/>
          </a:xfrm>
          <a:prstGeom prst="rect">
            <a:avLst/>
          </a:prstGeom>
        </p:spPr>
        <p:txBody>
          <a:bodyPr wrap="square">
            <a:spAutoFit/>
          </a:bodyPr>
          <a:lstStyle/>
          <a:p>
            <a:pPr algn="ctr"/>
            <a:r>
              <a:rPr lang="en-US" sz="3200" dirty="0" smtClean="0">
                <a:solidFill>
                  <a:schemeClr val="bg1"/>
                </a:solidFill>
                <a:latin typeface="Chantilly" charset="0"/>
                <a:ea typeface="Chantilly" charset="0"/>
                <a:cs typeface="Chantilly" charset="0"/>
              </a:rPr>
              <a:t>‘It </a:t>
            </a:r>
            <a:r>
              <a:rPr lang="en-US" sz="3200" dirty="0">
                <a:solidFill>
                  <a:schemeClr val="bg1"/>
                </a:solidFill>
                <a:latin typeface="Chantilly" charset="0"/>
                <a:ea typeface="Chantilly" charset="0"/>
                <a:cs typeface="Chantilly" charset="0"/>
              </a:rPr>
              <a:t>seems that for success in science or art, a dash of autism is </a:t>
            </a:r>
            <a:r>
              <a:rPr lang="en-US" sz="3200" dirty="0" smtClean="0">
                <a:solidFill>
                  <a:schemeClr val="bg1"/>
                </a:solidFill>
                <a:latin typeface="Chantilly" charset="0"/>
                <a:ea typeface="Chantilly" charset="0"/>
                <a:cs typeface="Chantilly" charset="0"/>
              </a:rPr>
              <a:t>essential’</a:t>
            </a:r>
            <a:endParaRPr lang="en-US" sz="3200" dirty="0">
              <a:solidFill>
                <a:schemeClr val="bg1"/>
              </a:solidFill>
              <a:latin typeface="Chantilly" charset="0"/>
              <a:ea typeface="Chantilly" charset="0"/>
              <a:cs typeface="Chantilly" charset="0"/>
            </a:endParaRPr>
          </a:p>
        </p:txBody>
      </p:sp>
      <p:sp>
        <p:nvSpPr>
          <p:cNvPr id="16" name="TextBox 15"/>
          <p:cNvSpPr txBox="1"/>
          <p:nvPr/>
        </p:nvSpPr>
        <p:spPr>
          <a:xfrm>
            <a:off x="3646167" y="5566865"/>
            <a:ext cx="4972692" cy="400110"/>
          </a:xfrm>
          <a:prstGeom prst="rect">
            <a:avLst/>
          </a:prstGeom>
          <a:noFill/>
        </p:spPr>
        <p:txBody>
          <a:bodyPr wrap="square" rtlCol="0">
            <a:spAutoFit/>
          </a:bodyPr>
          <a:lstStyle/>
          <a:p>
            <a:pPr algn="ctr"/>
            <a:r>
              <a:rPr lang="en-US" sz="2000" dirty="0">
                <a:solidFill>
                  <a:srgbClr val="C5C9CC"/>
                </a:solidFill>
              </a:rPr>
              <a:t>Hans Asperger</a:t>
            </a:r>
          </a:p>
        </p:txBody>
      </p:sp>
      <p:sp>
        <p:nvSpPr>
          <p:cNvPr id="7" name="Rectangle 6"/>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Understanding diversity</a:t>
            </a:r>
          </a:p>
        </p:txBody>
      </p:sp>
    </p:spTree>
    <p:extLst>
      <p:ext uri="{BB962C8B-B14F-4D97-AF65-F5344CB8AC3E}">
        <p14:creationId xmlns:p14="http://schemas.microsoft.com/office/powerpoint/2010/main" val="2029675560"/>
      </p:ext>
    </p:extLst>
  </p:cSld>
  <p:clrMapOvr>
    <a:masterClrMapping/>
  </p:clrMapOvr>
  <p:transition spd="slow">
    <p:push/>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AA444"/>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857" y="2193932"/>
            <a:ext cx="2543162" cy="2543162"/>
          </a:xfrm>
          <a:prstGeom prst="rect">
            <a:avLst/>
          </a:prstGeom>
        </p:spPr>
      </p:pic>
      <p:sp>
        <p:nvSpPr>
          <p:cNvPr id="4" name="Rectangle 3"/>
          <p:cNvSpPr/>
          <p:nvPr/>
        </p:nvSpPr>
        <p:spPr>
          <a:xfrm>
            <a:off x="2708283" y="4489647"/>
            <a:ext cx="6848460" cy="1015663"/>
          </a:xfrm>
          <a:prstGeom prst="rect">
            <a:avLst/>
          </a:prstGeom>
        </p:spPr>
        <p:txBody>
          <a:bodyPr wrap="square">
            <a:spAutoFit/>
          </a:bodyPr>
          <a:lstStyle/>
          <a:p>
            <a:pPr algn="ctr"/>
            <a:r>
              <a:rPr lang="en-US" sz="3600" b="1" dirty="0" smtClean="0">
                <a:solidFill>
                  <a:schemeClr val="bg1"/>
                </a:solidFill>
                <a:latin typeface="Chantilly" charset="0"/>
                <a:ea typeface="Chantilly" charset="0"/>
                <a:cs typeface="Chantilly" charset="0"/>
              </a:rPr>
              <a:t>Too much information</a:t>
            </a:r>
          </a:p>
          <a:p>
            <a:pPr algn="ctr"/>
            <a:r>
              <a:rPr lang="en-US" sz="2400" dirty="0" smtClean="0">
                <a:solidFill>
                  <a:schemeClr val="bg1"/>
                </a:solidFill>
                <a:latin typeface="Chantilly" charset="0"/>
                <a:ea typeface="Chantilly" charset="0"/>
                <a:cs typeface="Chantilly" charset="0"/>
              </a:rPr>
              <a:t>National Autistic Society</a:t>
            </a:r>
            <a:endParaRPr lang="en-US" sz="2800" dirty="0">
              <a:solidFill>
                <a:schemeClr val="bg1"/>
              </a:solidFill>
              <a:latin typeface="Chantilly" charset="0"/>
              <a:ea typeface="Chantilly" charset="0"/>
              <a:cs typeface="Chantilly" charset="0"/>
            </a:endParaRPr>
          </a:p>
        </p:txBody>
      </p:sp>
    </p:spTree>
    <p:extLst>
      <p:ext uri="{BB962C8B-B14F-4D97-AF65-F5344CB8AC3E}">
        <p14:creationId xmlns:p14="http://schemas.microsoft.com/office/powerpoint/2010/main" val="982749148"/>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Make it Sto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82723" y="211611"/>
            <a:ext cx="11569429" cy="6507804"/>
          </a:xfrm>
          <a:prstGeom prst="rect">
            <a:avLst/>
          </a:prstGeom>
        </p:spPr>
      </p:pic>
    </p:spTree>
    <p:extLst>
      <p:ext uri="{BB962C8B-B14F-4D97-AF65-F5344CB8AC3E}">
        <p14:creationId xmlns:p14="http://schemas.microsoft.com/office/powerpoint/2010/main" val="19427850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AA444"/>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875" y="2355950"/>
            <a:ext cx="2219126" cy="2219126"/>
          </a:xfrm>
          <a:prstGeom prst="rect">
            <a:avLst/>
          </a:prstGeom>
        </p:spPr>
      </p:pic>
    </p:spTree>
    <p:extLst>
      <p:ext uri="{BB962C8B-B14F-4D97-AF65-F5344CB8AC3E}">
        <p14:creationId xmlns:p14="http://schemas.microsoft.com/office/powerpoint/2010/main" val="1303576332"/>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AA444"/>
        </a:solidFill>
        <a:effectLst/>
      </p:bgPr>
    </p:bg>
    <p:spTree>
      <p:nvGrpSpPr>
        <p:cNvPr id="1" name=""/>
        <p:cNvGrpSpPr/>
        <p:nvPr/>
      </p:nvGrpSpPr>
      <p:grpSpPr>
        <a:xfrm>
          <a:off x="0" y="0"/>
          <a:ext cx="0" cy="0"/>
          <a:chOff x="0" y="0"/>
          <a:chExt cx="0" cy="0"/>
        </a:xfrm>
      </p:grpSpPr>
      <p:sp>
        <p:nvSpPr>
          <p:cNvPr id="3" name="Rectangle 2"/>
          <p:cNvSpPr/>
          <p:nvPr/>
        </p:nvSpPr>
        <p:spPr>
          <a:xfrm>
            <a:off x="502471" y="1209254"/>
            <a:ext cx="11495565" cy="523220"/>
          </a:xfrm>
          <a:prstGeom prst="rect">
            <a:avLst/>
          </a:prstGeom>
        </p:spPr>
        <p:txBody>
          <a:bodyPr wrap="square">
            <a:spAutoFit/>
          </a:bodyPr>
          <a:lstStyle/>
          <a:p>
            <a:r>
              <a:rPr lang="en-GB" sz="2800" dirty="0" smtClean="0">
                <a:solidFill>
                  <a:schemeClr val="bg1"/>
                </a:solidFill>
                <a:latin typeface="Chantilly" charset="0"/>
                <a:ea typeface="Chantilly" charset="0"/>
                <a:cs typeface="Chantilly" charset="0"/>
              </a:rPr>
              <a:t>How does our daughter fit into this spectrum?</a:t>
            </a:r>
            <a:endParaRPr lang="en-US" sz="2800" dirty="0">
              <a:solidFill>
                <a:schemeClr val="bg1"/>
              </a:solidFill>
              <a:latin typeface="Chantilly" charset="0"/>
              <a:ea typeface="Chantilly" charset="0"/>
              <a:cs typeface="Chantilly" charset="0"/>
            </a:endParaRPr>
          </a:p>
        </p:txBody>
      </p:sp>
      <p:sp>
        <p:nvSpPr>
          <p:cNvPr id="7" name="Rectangle 6"/>
          <p:cNvSpPr/>
          <p:nvPr/>
        </p:nvSpPr>
        <p:spPr>
          <a:xfrm>
            <a:off x="502470" y="4342955"/>
            <a:ext cx="11689529" cy="1785104"/>
          </a:xfrm>
          <a:prstGeom prst="rect">
            <a:avLst/>
          </a:prstGeom>
        </p:spPr>
        <p:txBody>
          <a:bodyPr wrap="square">
            <a:spAutoFit/>
          </a:bodyPr>
          <a:lstStyle/>
          <a:p>
            <a:pPr marL="457200" indent="-457200">
              <a:buFont typeface="Arial" charset="0"/>
              <a:buChar char="•"/>
            </a:pPr>
            <a:r>
              <a:rPr lang="en-US" sz="2800" dirty="0" smtClean="0">
                <a:solidFill>
                  <a:schemeClr val="bg1"/>
                </a:solidFill>
                <a:latin typeface="Chantilly" charset="0"/>
                <a:ea typeface="Chantilly" charset="0"/>
                <a:cs typeface="Chantilly" charset="0"/>
              </a:rPr>
              <a:t>How does this account for people with such diversity of function?</a:t>
            </a:r>
          </a:p>
          <a:p>
            <a:pPr marL="457200" indent="-457200">
              <a:buFont typeface="Arial" charset="0"/>
              <a:buChar char="•"/>
            </a:pPr>
            <a:endParaRPr lang="en-US" sz="1200" dirty="0" smtClean="0">
              <a:solidFill>
                <a:schemeClr val="bg1"/>
              </a:solidFill>
              <a:latin typeface="Chantilly" charset="0"/>
              <a:ea typeface="Chantilly" charset="0"/>
              <a:cs typeface="Chantilly" charset="0"/>
            </a:endParaRPr>
          </a:p>
          <a:p>
            <a:pPr marL="457200" indent="-457200">
              <a:buFont typeface="Arial" charset="0"/>
              <a:buChar char="•"/>
            </a:pPr>
            <a:r>
              <a:rPr lang="en-US" sz="2800" dirty="0" smtClean="0">
                <a:solidFill>
                  <a:schemeClr val="bg1"/>
                </a:solidFill>
                <a:latin typeface="Chantilly" charset="0"/>
                <a:ea typeface="Chantilly" charset="0"/>
                <a:cs typeface="Chantilly" charset="0"/>
              </a:rPr>
              <a:t>Perhaps there is a better way to illustrate the condition</a:t>
            </a:r>
            <a:endParaRPr lang="en-US" sz="2800" dirty="0">
              <a:solidFill>
                <a:schemeClr val="bg1"/>
              </a:solidFill>
              <a:effectLst/>
              <a:latin typeface="Chantilly" charset="0"/>
              <a:ea typeface="Chantilly" charset="0"/>
              <a:cs typeface="Chantilly" charset="0"/>
            </a:endParaRPr>
          </a:p>
          <a:p>
            <a:pPr marL="457200" indent="-457200">
              <a:buFont typeface="Arial" charset="0"/>
              <a:buChar char="•"/>
            </a:pPr>
            <a:endParaRPr lang="en-US" sz="1400" dirty="0" smtClean="0">
              <a:solidFill>
                <a:schemeClr val="bg1"/>
              </a:solidFill>
              <a:latin typeface="Chantilly" charset="0"/>
              <a:ea typeface="Chantilly" charset="0"/>
              <a:cs typeface="Chantilly" charset="0"/>
            </a:endParaRPr>
          </a:p>
          <a:p>
            <a:pPr marL="457200" indent="-457200">
              <a:buFont typeface="Arial" charset="0"/>
              <a:buChar char="•"/>
            </a:pPr>
            <a:r>
              <a:rPr lang="en-US" sz="2800" dirty="0" smtClean="0">
                <a:solidFill>
                  <a:schemeClr val="bg1"/>
                </a:solidFill>
                <a:latin typeface="Chantilly" charset="0"/>
                <a:ea typeface="Chantilly" charset="0"/>
                <a:cs typeface="Chantilly" charset="0"/>
              </a:rPr>
              <a:t>A different way of thinking</a:t>
            </a:r>
            <a:r>
              <a:rPr lang="mr-IN" sz="2800" dirty="0" smtClean="0">
                <a:solidFill>
                  <a:schemeClr val="bg1"/>
                </a:solidFill>
                <a:latin typeface="Chantilly" charset="0"/>
                <a:ea typeface="Chantilly" charset="0"/>
                <a:cs typeface="Chantilly" charset="0"/>
              </a:rPr>
              <a:t>…</a:t>
            </a:r>
            <a:r>
              <a:rPr lang="en-GB" sz="2800" dirty="0" smtClean="0">
                <a:solidFill>
                  <a:schemeClr val="bg1"/>
                </a:solidFill>
                <a:latin typeface="Chantilly" charset="0"/>
                <a:ea typeface="Chantilly" charset="0"/>
                <a:cs typeface="Chantilly" charset="0"/>
              </a:rPr>
              <a:t>?</a:t>
            </a:r>
            <a:endParaRPr lang="en-US" sz="2800" dirty="0">
              <a:solidFill>
                <a:schemeClr val="bg1"/>
              </a:solidFill>
              <a:effectLst/>
              <a:latin typeface="Chantilly" charset="0"/>
              <a:ea typeface="Chantilly" charset="0"/>
              <a:cs typeface="Chantilly" charset="0"/>
            </a:endParaRPr>
          </a:p>
        </p:txBody>
      </p:sp>
      <p:sp>
        <p:nvSpPr>
          <p:cNvPr id="49" name="Rectangle 48"/>
          <p:cNvSpPr/>
          <p:nvPr/>
        </p:nvSpPr>
        <p:spPr>
          <a:xfrm>
            <a:off x="135760" y="3516692"/>
            <a:ext cx="2103681" cy="461665"/>
          </a:xfrm>
          <a:prstGeom prst="rect">
            <a:avLst/>
          </a:prstGeom>
        </p:spPr>
        <p:txBody>
          <a:bodyPr wrap="square">
            <a:spAutoFit/>
          </a:bodyPr>
          <a:lstStyle/>
          <a:p>
            <a:pPr algn="ctr"/>
            <a:r>
              <a:rPr lang="en-US" sz="2400" dirty="0" smtClean="0">
                <a:solidFill>
                  <a:schemeClr val="bg1"/>
                </a:solidFill>
                <a:latin typeface="Chantilly" charset="0"/>
                <a:ea typeface="Chantilly" charset="0"/>
                <a:cs typeface="Chantilly" charset="0"/>
              </a:rPr>
              <a:t>0</a:t>
            </a:r>
            <a:r>
              <a:rPr lang="en-US" sz="2400" smtClean="0">
                <a:solidFill>
                  <a:schemeClr val="bg1"/>
                </a:solidFill>
                <a:latin typeface="Chantilly" charset="0"/>
                <a:ea typeface="Chantilly" charset="0"/>
                <a:cs typeface="Chantilly" charset="0"/>
              </a:rPr>
              <a:t>% Autistic?</a:t>
            </a:r>
            <a:endParaRPr lang="en-US" sz="2400" dirty="0">
              <a:solidFill>
                <a:schemeClr val="bg1"/>
              </a:solidFill>
              <a:latin typeface="Chantilly" charset="0"/>
              <a:ea typeface="Chantilly" charset="0"/>
              <a:cs typeface="Chantilly" charset="0"/>
            </a:endParaRPr>
          </a:p>
        </p:txBody>
      </p:sp>
      <p:sp>
        <p:nvSpPr>
          <p:cNvPr id="50" name="Rectangle 49"/>
          <p:cNvSpPr/>
          <p:nvPr/>
        </p:nvSpPr>
        <p:spPr>
          <a:xfrm>
            <a:off x="9768327" y="3516692"/>
            <a:ext cx="2068951" cy="461665"/>
          </a:xfrm>
          <a:prstGeom prst="rect">
            <a:avLst/>
          </a:prstGeom>
        </p:spPr>
        <p:txBody>
          <a:bodyPr wrap="square">
            <a:spAutoFit/>
          </a:bodyPr>
          <a:lstStyle/>
          <a:p>
            <a:pPr algn="ctr"/>
            <a:r>
              <a:rPr lang="en-US" sz="2400" dirty="0" smtClean="0">
                <a:solidFill>
                  <a:schemeClr val="bg1"/>
                </a:solidFill>
                <a:latin typeface="Chantilly" charset="0"/>
                <a:ea typeface="Chantilly" charset="0"/>
                <a:cs typeface="Chantilly" charset="0"/>
              </a:rPr>
              <a:t>100% Autistic?</a:t>
            </a:r>
            <a:endParaRPr lang="en-US" sz="2400" dirty="0">
              <a:solidFill>
                <a:schemeClr val="bg1"/>
              </a:solidFill>
              <a:latin typeface="Chantilly" charset="0"/>
              <a:ea typeface="Chantilly" charset="0"/>
              <a:cs typeface="Chantilly" charset="0"/>
            </a:endParaRPr>
          </a:p>
        </p:txBody>
      </p:sp>
      <p:pic>
        <p:nvPicPr>
          <p:cNvPr id="52" name="Picture 5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818" y="2007360"/>
            <a:ext cx="972000" cy="1296000"/>
          </a:xfrm>
          <a:prstGeom prst="rect">
            <a:avLst/>
          </a:prstGeom>
          <a:ln w="76200">
            <a:solidFill>
              <a:schemeClr val="bg1"/>
            </a:solidFill>
          </a:ln>
          <a:effectLst>
            <a:outerShdw blurRad="76200" dir="13500000" sy="23000" kx="1200000" algn="br" rotWithShape="0">
              <a:prstClr val="black">
                <a:alpha val="20000"/>
              </a:prst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0294" y="1867734"/>
            <a:ext cx="7478033" cy="90703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6803" y="2007360"/>
            <a:ext cx="972001" cy="1296000"/>
          </a:xfrm>
          <a:prstGeom prst="rect">
            <a:avLst/>
          </a:prstGeom>
          <a:ln w="76200">
            <a:solidFill>
              <a:schemeClr val="bg1"/>
            </a:solidFill>
          </a:ln>
          <a:effectLst>
            <a:outerShdw blurRad="76200" dir="13500000" sy="23000" kx="1200000" algn="br" rotWithShape="0">
              <a:prstClr val="black">
                <a:alpha val="20000"/>
              </a:prst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8124" y="2842063"/>
            <a:ext cx="1018549" cy="1358065"/>
          </a:xfrm>
          <a:prstGeom prst="rect">
            <a:avLst/>
          </a:prstGeom>
          <a:ln w="76200">
            <a:solidFill>
              <a:schemeClr val="bg1"/>
            </a:solidFill>
          </a:ln>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5925" y="3016865"/>
            <a:ext cx="1008461" cy="1008461"/>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010411" y="3016865"/>
            <a:ext cx="1008461" cy="1008461"/>
          </a:xfrm>
          <a:prstGeom prst="rect">
            <a:avLst/>
          </a:prstGeom>
        </p:spPr>
      </p:pic>
      <p:sp>
        <p:nvSpPr>
          <p:cNvPr id="15" name="Rectangle 14"/>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Understanding diversity</a:t>
            </a:r>
          </a:p>
        </p:txBody>
      </p:sp>
    </p:spTree>
    <p:extLst>
      <p:ext uri="{BB962C8B-B14F-4D97-AF65-F5344CB8AC3E}">
        <p14:creationId xmlns:p14="http://schemas.microsoft.com/office/powerpoint/2010/main" val="2071372889"/>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4485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0731" y="1229193"/>
            <a:ext cx="2990538" cy="2990538"/>
          </a:xfrm>
          <a:prstGeom prst="rect">
            <a:avLst/>
          </a:prstGeom>
          <a:ln w="76200">
            <a:solidFill>
              <a:schemeClr val="bg1"/>
            </a:solidFill>
          </a:ln>
          <a:effectLst>
            <a:outerShdw blurRad="76200" dir="13500000" sy="23000" kx="1200000" algn="br" rotWithShape="0">
              <a:prstClr val="black">
                <a:alpha val="20000"/>
              </a:prstClr>
            </a:outerShdw>
          </a:effectLst>
        </p:spPr>
      </p:pic>
      <p:sp>
        <p:nvSpPr>
          <p:cNvPr id="5" name="Rectangle 4"/>
          <p:cNvSpPr/>
          <p:nvPr/>
        </p:nvSpPr>
        <p:spPr>
          <a:xfrm>
            <a:off x="3587765" y="336242"/>
            <a:ext cx="5089495" cy="584775"/>
          </a:xfrm>
          <a:prstGeom prst="rect">
            <a:avLst/>
          </a:prstGeom>
        </p:spPr>
        <p:txBody>
          <a:bodyPr wrap="square">
            <a:spAutoFit/>
          </a:bodyPr>
          <a:lstStyle/>
          <a:p>
            <a:pPr algn="ctr"/>
            <a:r>
              <a:rPr lang="en-US" sz="3200" dirty="0" smtClean="0">
                <a:solidFill>
                  <a:schemeClr val="bg1"/>
                </a:solidFill>
                <a:latin typeface="Futura Medium" charset="0"/>
                <a:ea typeface="Futura Medium" charset="0"/>
                <a:cs typeface="Futura Medium" charset="0"/>
              </a:rPr>
              <a:t>@</a:t>
            </a:r>
            <a:r>
              <a:rPr lang="en-US" sz="3200" dirty="0" err="1" smtClean="0">
                <a:solidFill>
                  <a:schemeClr val="bg1"/>
                </a:solidFill>
                <a:latin typeface="Futura Medium" charset="0"/>
                <a:ea typeface="Futura Medium" charset="0"/>
                <a:cs typeface="Futura Medium" charset="0"/>
              </a:rPr>
              <a:t>autismclicks</a:t>
            </a:r>
            <a:endParaRPr lang="en-US" sz="3200" dirty="0">
              <a:solidFill>
                <a:schemeClr val="bg1"/>
              </a:solidFill>
              <a:latin typeface="Futura Medium" charset="0"/>
              <a:ea typeface="Futura Medium" charset="0"/>
              <a:cs typeface="Futura Medium" charset="0"/>
            </a:endParaRPr>
          </a:p>
        </p:txBody>
      </p:sp>
      <p:sp>
        <p:nvSpPr>
          <p:cNvPr id="6" name="Rectangle 5"/>
          <p:cNvSpPr/>
          <p:nvPr/>
        </p:nvSpPr>
        <p:spPr>
          <a:xfrm>
            <a:off x="2708283" y="4753669"/>
            <a:ext cx="6848460" cy="584775"/>
          </a:xfrm>
          <a:prstGeom prst="rect">
            <a:avLst/>
          </a:prstGeom>
        </p:spPr>
        <p:txBody>
          <a:bodyPr wrap="square">
            <a:spAutoFit/>
          </a:bodyPr>
          <a:lstStyle/>
          <a:p>
            <a:pPr algn="ctr"/>
            <a:r>
              <a:rPr lang="en-US" sz="3200" dirty="0" smtClean="0">
                <a:solidFill>
                  <a:schemeClr val="bg1"/>
                </a:solidFill>
                <a:latin typeface="Futura Medium" charset="0"/>
                <a:ea typeface="Futura Medium" charset="0"/>
                <a:cs typeface="Futura Medium" charset="0"/>
              </a:rPr>
              <a:t>Dad, Husband, Engineer</a:t>
            </a:r>
            <a:endParaRPr lang="en-US" sz="3200" dirty="0">
              <a:solidFill>
                <a:schemeClr val="bg1"/>
              </a:solidFill>
              <a:latin typeface="Futura Medium" charset="0"/>
              <a:ea typeface="Futura Medium" charset="0"/>
              <a:cs typeface="Futura Medium" charset="0"/>
            </a:endParaRPr>
          </a:p>
        </p:txBody>
      </p:sp>
      <p:sp>
        <p:nvSpPr>
          <p:cNvPr id="12" name="TextBox 11"/>
          <p:cNvSpPr txBox="1"/>
          <p:nvPr/>
        </p:nvSpPr>
        <p:spPr>
          <a:xfrm>
            <a:off x="3704568" y="5672327"/>
            <a:ext cx="4972692" cy="400110"/>
          </a:xfrm>
          <a:prstGeom prst="rect">
            <a:avLst/>
          </a:prstGeom>
          <a:noFill/>
        </p:spPr>
        <p:txBody>
          <a:bodyPr wrap="square" rtlCol="0">
            <a:spAutoFit/>
          </a:bodyPr>
          <a:lstStyle/>
          <a:p>
            <a:pPr algn="ctr"/>
            <a:r>
              <a:rPr lang="en-US" sz="2000" dirty="0" smtClean="0">
                <a:solidFill>
                  <a:srgbClr val="C7C9CF"/>
                </a:solidFill>
                <a:latin typeface="Chantilly" charset="0"/>
                <a:ea typeface="Chantilly" charset="0"/>
                <a:cs typeface="Chantilly" charset="0"/>
              </a:rPr>
              <a:t>Andrew </a:t>
            </a:r>
            <a:r>
              <a:rPr lang="en-US" sz="2000" dirty="0" smtClean="0">
                <a:solidFill>
                  <a:srgbClr val="C7C9CF"/>
                </a:solidFill>
                <a:latin typeface="Chantilly" charset="0"/>
                <a:ea typeface="Chantilly" charset="0"/>
                <a:cs typeface="Chantilly" charset="0"/>
              </a:rPr>
              <a:t>Rutter</a:t>
            </a:r>
            <a:endParaRPr lang="en-US" sz="2000" dirty="0" smtClean="0">
              <a:solidFill>
                <a:srgbClr val="C7C9CF"/>
              </a:solidFill>
              <a:latin typeface="Chantilly" charset="0"/>
              <a:ea typeface="Chantilly" charset="0"/>
              <a:cs typeface="Chantilly" charset="0"/>
            </a:endParaRPr>
          </a:p>
        </p:txBody>
      </p:sp>
    </p:spTree>
    <p:extLst>
      <p:ext uri="{BB962C8B-B14F-4D97-AF65-F5344CB8AC3E}">
        <p14:creationId xmlns:p14="http://schemas.microsoft.com/office/powerpoint/2010/main" val="1404987261"/>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AA444"/>
        </a:solidFill>
        <a:effectLst/>
      </p:bgPr>
    </p:bg>
    <p:spTree>
      <p:nvGrpSpPr>
        <p:cNvPr id="1" name=""/>
        <p:cNvGrpSpPr/>
        <p:nvPr/>
      </p:nvGrpSpPr>
      <p:grpSpPr>
        <a:xfrm>
          <a:off x="0" y="0"/>
          <a:ext cx="0" cy="0"/>
          <a:chOff x="0" y="0"/>
          <a:chExt cx="0" cy="0"/>
        </a:xfrm>
      </p:grpSpPr>
      <p:sp>
        <p:nvSpPr>
          <p:cNvPr id="3" name="Rectangle 2"/>
          <p:cNvSpPr/>
          <p:nvPr/>
        </p:nvSpPr>
        <p:spPr>
          <a:xfrm>
            <a:off x="2262209" y="1209254"/>
            <a:ext cx="9929791" cy="1138773"/>
          </a:xfrm>
          <a:prstGeom prst="rect">
            <a:avLst/>
          </a:prstGeom>
        </p:spPr>
        <p:txBody>
          <a:bodyPr wrap="square">
            <a:spAutoFit/>
          </a:bodyPr>
          <a:lstStyle/>
          <a:p>
            <a:r>
              <a:rPr lang="en-GB" sz="2800" dirty="0">
                <a:solidFill>
                  <a:schemeClr val="bg1"/>
                </a:solidFill>
                <a:latin typeface="Chantilly" charset="0"/>
                <a:ea typeface="Chantilly" charset="0"/>
                <a:cs typeface="Chantilly" charset="0"/>
              </a:rPr>
              <a:t>P</a:t>
            </a:r>
            <a:r>
              <a:rPr lang="en-GB" sz="2800" dirty="0" smtClean="0">
                <a:solidFill>
                  <a:schemeClr val="bg1"/>
                </a:solidFill>
                <a:latin typeface="Chantilly" charset="0"/>
                <a:ea typeface="Chantilly" charset="0"/>
                <a:cs typeface="Chantilly" charset="0"/>
              </a:rPr>
              <a:t>lacing </a:t>
            </a:r>
            <a:r>
              <a:rPr lang="en-GB" sz="2800" dirty="0">
                <a:solidFill>
                  <a:schemeClr val="bg1"/>
                </a:solidFill>
                <a:latin typeface="Chantilly" charset="0"/>
                <a:ea typeface="Chantilly" charset="0"/>
                <a:cs typeface="Chantilly" charset="0"/>
              </a:rPr>
              <a:t>someone on a linear spectrum understates the complexity and diversity of </a:t>
            </a:r>
            <a:r>
              <a:rPr lang="en-GB" sz="2800" dirty="0" smtClean="0">
                <a:solidFill>
                  <a:schemeClr val="bg1"/>
                </a:solidFill>
                <a:latin typeface="Chantilly" charset="0"/>
                <a:ea typeface="Chantilly" charset="0"/>
                <a:cs typeface="Chantilly" charset="0"/>
              </a:rPr>
              <a:t>functioning</a:t>
            </a:r>
          </a:p>
          <a:p>
            <a:endParaRPr lang="en-GB" sz="1200" dirty="0" smtClean="0">
              <a:solidFill>
                <a:schemeClr val="bg1"/>
              </a:solidFill>
              <a:latin typeface="Chantilly" charset="0"/>
              <a:ea typeface="Chantilly" charset="0"/>
              <a:cs typeface="Chantilly"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7833" y="2538766"/>
            <a:ext cx="4436685" cy="3491777"/>
          </a:xfrm>
          <a:prstGeom prst="rect">
            <a:avLst/>
          </a:prstGeom>
        </p:spPr>
      </p:pic>
      <p:sp>
        <p:nvSpPr>
          <p:cNvPr id="8" name="Rectangle 7"/>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Understanding diversity</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058" y="1163253"/>
            <a:ext cx="1031775" cy="1031775"/>
          </a:xfrm>
          <a:prstGeom prst="rect">
            <a:avLst/>
          </a:prstGeom>
        </p:spPr>
      </p:pic>
    </p:spTree>
    <p:extLst>
      <p:ext uri="{BB962C8B-B14F-4D97-AF65-F5344CB8AC3E}">
        <p14:creationId xmlns:p14="http://schemas.microsoft.com/office/powerpoint/2010/main" val="1921221407"/>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AA444"/>
        </a:solidFill>
        <a:effectLst/>
      </p:bgPr>
    </p:bg>
    <p:spTree>
      <p:nvGrpSpPr>
        <p:cNvPr id="1" name=""/>
        <p:cNvGrpSpPr/>
        <p:nvPr/>
      </p:nvGrpSpPr>
      <p:grpSpPr>
        <a:xfrm>
          <a:off x="0" y="0"/>
          <a:ext cx="0" cy="0"/>
          <a:chOff x="0" y="0"/>
          <a:chExt cx="0" cy="0"/>
        </a:xfrm>
      </p:grpSpPr>
      <p:sp>
        <p:nvSpPr>
          <p:cNvPr id="3" name="Rectangle 2"/>
          <p:cNvSpPr/>
          <p:nvPr/>
        </p:nvSpPr>
        <p:spPr>
          <a:xfrm>
            <a:off x="2262209" y="1209254"/>
            <a:ext cx="9929791" cy="2000548"/>
          </a:xfrm>
          <a:prstGeom prst="rect">
            <a:avLst/>
          </a:prstGeom>
        </p:spPr>
        <p:txBody>
          <a:bodyPr wrap="square">
            <a:spAutoFit/>
          </a:bodyPr>
          <a:lstStyle/>
          <a:p>
            <a:r>
              <a:rPr lang="en-GB" sz="2800" dirty="0" smtClean="0">
                <a:solidFill>
                  <a:schemeClr val="bg1"/>
                </a:solidFill>
                <a:latin typeface="Chantilly" charset="0"/>
                <a:ea typeface="Chantilly" charset="0"/>
                <a:cs typeface="Chantilly" charset="0"/>
              </a:rPr>
              <a:t>One way to think about autism is to consider the idea of Neurodiversity</a:t>
            </a:r>
          </a:p>
          <a:p>
            <a:endParaRPr lang="en-GB" sz="1200" dirty="0" smtClean="0">
              <a:solidFill>
                <a:schemeClr val="bg1"/>
              </a:solidFill>
              <a:latin typeface="Chantilly" charset="0"/>
              <a:ea typeface="Chantilly" charset="0"/>
              <a:cs typeface="Chantilly" charset="0"/>
            </a:endParaRPr>
          </a:p>
          <a:p>
            <a:r>
              <a:rPr lang="en-GB" sz="2800" dirty="0" smtClean="0">
                <a:solidFill>
                  <a:schemeClr val="bg1"/>
                </a:solidFill>
                <a:latin typeface="Chantilly" charset="0"/>
                <a:ea typeface="Chantilly" charset="0"/>
                <a:cs typeface="Chantilly" charset="0"/>
              </a:rPr>
              <a:t>Some areas may be severely affected (speech), or enhanced (systemizing)</a:t>
            </a:r>
          </a:p>
        </p:txBody>
      </p:sp>
      <p:sp>
        <p:nvSpPr>
          <p:cNvPr id="15" name="Rectangle 14"/>
          <p:cNvSpPr/>
          <p:nvPr/>
        </p:nvSpPr>
        <p:spPr>
          <a:xfrm>
            <a:off x="3078588" y="6212705"/>
            <a:ext cx="2161900" cy="400110"/>
          </a:xfrm>
          <a:prstGeom prst="rect">
            <a:avLst/>
          </a:prstGeom>
        </p:spPr>
        <p:txBody>
          <a:bodyPr wrap="square">
            <a:spAutoFit/>
          </a:bodyPr>
          <a:lstStyle/>
          <a:p>
            <a:pPr algn="ctr"/>
            <a:r>
              <a:rPr lang="en-GB" sz="2000" dirty="0" smtClean="0">
                <a:solidFill>
                  <a:schemeClr val="bg1"/>
                </a:solidFill>
                <a:latin typeface="Chantilly" charset="0"/>
                <a:ea typeface="Chantilly" charset="0"/>
                <a:cs typeface="Chantilly" charset="0"/>
              </a:rPr>
              <a:t>Autistic</a:t>
            </a:r>
            <a:endParaRPr lang="en-US" sz="2000" dirty="0">
              <a:solidFill>
                <a:schemeClr val="bg1"/>
              </a:solidFill>
              <a:latin typeface="Chantilly" charset="0"/>
              <a:ea typeface="Chantilly" charset="0"/>
              <a:cs typeface="Chantilly" charset="0"/>
            </a:endParaRPr>
          </a:p>
        </p:txBody>
      </p:sp>
      <p:sp>
        <p:nvSpPr>
          <p:cNvPr id="16" name="Rectangle 15"/>
          <p:cNvSpPr/>
          <p:nvPr/>
        </p:nvSpPr>
        <p:spPr>
          <a:xfrm>
            <a:off x="6956425" y="6280297"/>
            <a:ext cx="2688575" cy="400110"/>
          </a:xfrm>
          <a:prstGeom prst="rect">
            <a:avLst/>
          </a:prstGeom>
        </p:spPr>
        <p:txBody>
          <a:bodyPr wrap="square">
            <a:spAutoFit/>
          </a:bodyPr>
          <a:lstStyle/>
          <a:p>
            <a:pPr algn="ctr"/>
            <a:r>
              <a:rPr lang="en-GB" sz="2000" dirty="0" err="1" smtClean="0">
                <a:solidFill>
                  <a:schemeClr val="bg1"/>
                </a:solidFill>
                <a:latin typeface="Chantilly" charset="0"/>
                <a:ea typeface="Chantilly" charset="0"/>
                <a:cs typeface="Chantilly" charset="0"/>
              </a:rPr>
              <a:t>Neurotypical</a:t>
            </a:r>
            <a:endParaRPr lang="en-US" sz="2000" dirty="0">
              <a:solidFill>
                <a:schemeClr val="bg1"/>
              </a:solidFill>
              <a:latin typeface="Chantilly" charset="0"/>
              <a:ea typeface="Chantilly" charset="0"/>
              <a:cs typeface="Chantilly"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138" y="3356951"/>
            <a:ext cx="3621151" cy="2849932"/>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037" y="3356992"/>
            <a:ext cx="3621002" cy="284981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008" y="1188827"/>
            <a:ext cx="1128892" cy="1128890"/>
          </a:xfrm>
          <a:prstGeom prst="rect">
            <a:avLst/>
          </a:prstGeom>
        </p:spPr>
      </p:pic>
      <p:sp>
        <p:nvSpPr>
          <p:cNvPr id="9" name="Rectangle 8"/>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Understanding diversity</a:t>
            </a:r>
          </a:p>
        </p:txBody>
      </p:sp>
    </p:spTree>
    <p:extLst>
      <p:ext uri="{BB962C8B-B14F-4D97-AF65-F5344CB8AC3E}">
        <p14:creationId xmlns:p14="http://schemas.microsoft.com/office/powerpoint/2010/main" val="1077239063"/>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AA444"/>
        </a:solidFill>
        <a:effectLst/>
      </p:bgPr>
    </p:bg>
    <p:spTree>
      <p:nvGrpSpPr>
        <p:cNvPr id="1" name=""/>
        <p:cNvGrpSpPr/>
        <p:nvPr/>
      </p:nvGrpSpPr>
      <p:grpSpPr>
        <a:xfrm>
          <a:off x="0" y="0"/>
          <a:ext cx="0" cy="0"/>
          <a:chOff x="0" y="0"/>
          <a:chExt cx="0" cy="0"/>
        </a:xfrm>
      </p:grpSpPr>
      <p:sp>
        <p:nvSpPr>
          <p:cNvPr id="15" name="Rectangle 14"/>
          <p:cNvSpPr/>
          <p:nvPr/>
        </p:nvSpPr>
        <p:spPr>
          <a:xfrm>
            <a:off x="2262209" y="6206740"/>
            <a:ext cx="2161900" cy="400110"/>
          </a:xfrm>
          <a:prstGeom prst="rect">
            <a:avLst/>
          </a:prstGeom>
        </p:spPr>
        <p:txBody>
          <a:bodyPr wrap="square">
            <a:spAutoFit/>
          </a:bodyPr>
          <a:lstStyle/>
          <a:p>
            <a:pPr algn="ctr"/>
            <a:r>
              <a:rPr lang="en-GB" sz="2000" dirty="0" smtClean="0">
                <a:solidFill>
                  <a:schemeClr val="bg1"/>
                </a:solidFill>
                <a:latin typeface="Chantilly" charset="0"/>
                <a:ea typeface="Chantilly" charset="0"/>
                <a:cs typeface="Chantilly" charset="0"/>
              </a:rPr>
              <a:t>Autistic</a:t>
            </a:r>
            <a:endParaRPr lang="en-US" sz="2000" dirty="0">
              <a:solidFill>
                <a:schemeClr val="bg1"/>
              </a:solidFill>
              <a:latin typeface="Chantilly" charset="0"/>
              <a:ea typeface="Chantilly" charset="0"/>
              <a:cs typeface="Chantilly" charset="0"/>
            </a:endParaRPr>
          </a:p>
        </p:txBody>
      </p:sp>
      <p:sp>
        <p:nvSpPr>
          <p:cNvPr id="13" name="Rectangle 12"/>
          <p:cNvSpPr/>
          <p:nvPr/>
        </p:nvSpPr>
        <p:spPr>
          <a:xfrm>
            <a:off x="6167438" y="3960388"/>
            <a:ext cx="5788342" cy="3323987"/>
          </a:xfrm>
          <a:prstGeom prst="rect">
            <a:avLst/>
          </a:prstGeom>
        </p:spPr>
        <p:txBody>
          <a:bodyPr wrap="square">
            <a:spAutoFit/>
          </a:bodyPr>
          <a:lstStyle/>
          <a:p>
            <a:r>
              <a:rPr lang="en-GB" sz="2000" dirty="0" smtClean="0">
                <a:solidFill>
                  <a:schemeClr val="bg1"/>
                </a:solidFill>
                <a:latin typeface="Chantilly" charset="0"/>
                <a:ea typeface="Chantilly" charset="0"/>
                <a:cs typeface="Chantilly" charset="0"/>
              </a:rPr>
              <a:t>There are many claims of ASC retrospective diagnoses for talented engineers, scientists and mathematicians </a:t>
            </a:r>
            <a:r>
              <a:rPr lang="en-GB" sz="1000" dirty="0" smtClean="0">
                <a:solidFill>
                  <a:schemeClr val="bg1"/>
                </a:solidFill>
                <a:latin typeface="Chantilly" charset="0"/>
                <a:ea typeface="Chantilly" charset="0"/>
                <a:cs typeface="Chantilly" charset="0"/>
              </a:rPr>
              <a:t>(ref: Michael Fitzgerald)</a:t>
            </a:r>
            <a:endParaRPr lang="en-GB" sz="2000" dirty="0">
              <a:solidFill>
                <a:schemeClr val="bg1"/>
              </a:solidFill>
              <a:latin typeface="Chantilly" charset="0"/>
              <a:ea typeface="Chantilly" charset="0"/>
              <a:cs typeface="Chantilly" charset="0"/>
            </a:endParaRPr>
          </a:p>
          <a:p>
            <a:endParaRPr lang="en-GB" sz="2000" dirty="0">
              <a:solidFill>
                <a:schemeClr val="bg1"/>
              </a:solidFill>
              <a:latin typeface="Chantilly" charset="0"/>
              <a:ea typeface="Chantilly" charset="0"/>
              <a:cs typeface="Chantilly" charset="0"/>
            </a:endParaRPr>
          </a:p>
          <a:p>
            <a:r>
              <a:rPr lang="en-GB" sz="2000" dirty="0" smtClean="0">
                <a:solidFill>
                  <a:schemeClr val="bg1"/>
                </a:solidFill>
                <a:latin typeface="Chantilly" charset="0"/>
                <a:ea typeface="Chantilly" charset="0"/>
                <a:cs typeface="Chantilly" charset="0"/>
              </a:rPr>
              <a:t>Of course it is not robust to base theories on biographies and retrospective diagnoses. </a:t>
            </a:r>
            <a:endParaRPr lang="en-GB" sz="2000" dirty="0">
              <a:solidFill>
                <a:schemeClr val="bg1"/>
              </a:solidFill>
              <a:latin typeface="Chantilly" charset="0"/>
              <a:ea typeface="Chantilly" charset="0"/>
              <a:cs typeface="Chantilly" charset="0"/>
            </a:endParaRPr>
          </a:p>
          <a:p>
            <a:endParaRPr lang="en-GB" sz="2000" dirty="0" smtClean="0">
              <a:solidFill>
                <a:schemeClr val="bg1"/>
              </a:solidFill>
              <a:latin typeface="Chantilly" charset="0"/>
              <a:ea typeface="Chantilly" charset="0"/>
              <a:cs typeface="Chantilly" charset="0"/>
            </a:endParaRPr>
          </a:p>
          <a:p>
            <a:r>
              <a:rPr lang="en-GB" sz="2000" dirty="0" smtClean="0">
                <a:solidFill>
                  <a:schemeClr val="bg1"/>
                </a:solidFill>
                <a:latin typeface="Chantilly" charset="0"/>
                <a:ea typeface="Chantilly" charset="0"/>
                <a:cs typeface="Chantilly" charset="0"/>
              </a:rPr>
              <a:t>A more reliable way is to look at living scientists and mathematicians. </a:t>
            </a:r>
          </a:p>
          <a:p>
            <a:endParaRPr lang="en-GB" sz="2000" dirty="0" smtClean="0">
              <a:solidFill>
                <a:schemeClr val="bg1"/>
              </a:solidFill>
              <a:latin typeface="Chantilly" charset="0"/>
              <a:ea typeface="Chantilly" charset="0"/>
              <a:cs typeface="Chantilly" charset="0"/>
            </a:endParaRPr>
          </a:p>
          <a:p>
            <a:endParaRPr lang="en-GB" sz="2000" dirty="0">
              <a:solidFill>
                <a:schemeClr val="bg1"/>
              </a:solidFill>
              <a:latin typeface="Chantilly" charset="0"/>
              <a:ea typeface="Chantilly" charset="0"/>
              <a:cs typeface="Chantilly" charset="0"/>
            </a:endParaRPr>
          </a:p>
        </p:txBody>
      </p:sp>
      <p:pic>
        <p:nvPicPr>
          <p:cNvPr id="2" name="Picture 1"/>
          <p:cNvPicPr>
            <a:picLocks noChangeAspect="1"/>
          </p:cNvPicPr>
          <p:nvPr/>
        </p:nvPicPr>
        <p:blipFill>
          <a:blip r:embed="rId2"/>
          <a:stretch>
            <a:fillRect/>
          </a:stretch>
        </p:blipFill>
        <p:spPr>
          <a:xfrm>
            <a:off x="8184232" y="3008426"/>
            <a:ext cx="3663950" cy="914174"/>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019" y="4126723"/>
            <a:ext cx="2994500" cy="2356743"/>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1504" y="3969344"/>
            <a:ext cx="1467652" cy="1956871"/>
          </a:xfrm>
          <a:prstGeom prst="rect">
            <a:avLst/>
          </a:prstGeom>
          <a:ln w="76200">
            <a:solidFill>
              <a:schemeClr val="bg1"/>
            </a:solidFill>
          </a:ln>
          <a:effectLst>
            <a:outerShdw blurRad="76200" dir="13500000" sy="23000" kx="1200000" algn="br" rotWithShape="0">
              <a:prstClr val="black">
                <a:alpha val="20000"/>
              </a:prstClr>
            </a:outerShdw>
          </a:effectLst>
        </p:spPr>
      </p:pic>
      <p:sp>
        <p:nvSpPr>
          <p:cNvPr id="18" name="Rectangle 17"/>
          <p:cNvSpPr/>
          <p:nvPr/>
        </p:nvSpPr>
        <p:spPr>
          <a:xfrm>
            <a:off x="2262209" y="1209254"/>
            <a:ext cx="9929791" cy="3016210"/>
          </a:xfrm>
          <a:prstGeom prst="rect">
            <a:avLst/>
          </a:prstGeom>
        </p:spPr>
        <p:txBody>
          <a:bodyPr wrap="square">
            <a:spAutoFit/>
          </a:bodyPr>
          <a:lstStyle/>
          <a:p>
            <a:r>
              <a:rPr lang="en-GB" sz="2000" dirty="0">
                <a:solidFill>
                  <a:schemeClr val="bg1"/>
                </a:solidFill>
                <a:latin typeface="Chantilly" charset="0"/>
                <a:ea typeface="Chantilly" charset="0"/>
                <a:cs typeface="Chantilly" charset="0"/>
              </a:rPr>
              <a:t>Going back to the question: </a:t>
            </a:r>
            <a:r>
              <a:rPr lang="en-US" sz="2000" dirty="0">
                <a:solidFill>
                  <a:schemeClr val="bg1"/>
                </a:solidFill>
                <a:latin typeface="Chantilly" charset="0"/>
                <a:ea typeface="Chantilly" charset="0"/>
                <a:cs typeface="Chantilly" charset="0"/>
              </a:rPr>
              <a:t>Is there a link between autism and engineering talent? </a:t>
            </a:r>
          </a:p>
          <a:p>
            <a:r>
              <a:rPr lang="en-US" sz="2000" dirty="0">
                <a:solidFill>
                  <a:schemeClr val="bg1"/>
                </a:solidFill>
                <a:latin typeface="Chantilly" charset="0"/>
                <a:ea typeface="Chantilly" charset="0"/>
                <a:cs typeface="Chantilly" charset="0"/>
              </a:rPr>
              <a:t>Lets have a look at Alan Turing using the </a:t>
            </a:r>
            <a:r>
              <a:rPr lang="en-US" sz="2000" dirty="0" err="1">
                <a:solidFill>
                  <a:schemeClr val="bg1"/>
                </a:solidFill>
                <a:latin typeface="Chantilly" charset="0"/>
                <a:ea typeface="Chantilly" charset="0"/>
                <a:cs typeface="Chantilly" charset="0"/>
              </a:rPr>
              <a:t>Gillberg</a:t>
            </a:r>
            <a:r>
              <a:rPr lang="en-US" sz="2000" dirty="0">
                <a:solidFill>
                  <a:schemeClr val="bg1"/>
                </a:solidFill>
                <a:latin typeface="Chantilly" charset="0"/>
                <a:ea typeface="Chantilly" charset="0"/>
                <a:cs typeface="Chantilly" charset="0"/>
              </a:rPr>
              <a:t> criteria for Asperger syndrome.</a:t>
            </a:r>
          </a:p>
          <a:p>
            <a:pPr marL="342900" indent="-342900">
              <a:buFont typeface="Arial" charset="0"/>
              <a:buChar char="•"/>
            </a:pPr>
            <a:r>
              <a:rPr lang="en-US" sz="2000" dirty="0">
                <a:solidFill>
                  <a:schemeClr val="bg1"/>
                </a:solidFill>
                <a:latin typeface="Chantilly" charset="0"/>
                <a:ea typeface="Chantilly" charset="0"/>
                <a:cs typeface="Chantilly" charset="0"/>
              </a:rPr>
              <a:t>Severe impairment in reciprocal social interaction</a:t>
            </a:r>
          </a:p>
          <a:p>
            <a:pPr marL="342900" indent="-342900">
              <a:buFont typeface="Arial" charset="0"/>
              <a:buChar char="•"/>
            </a:pPr>
            <a:r>
              <a:rPr lang="en-US" sz="2000" dirty="0">
                <a:solidFill>
                  <a:schemeClr val="bg1"/>
                </a:solidFill>
                <a:latin typeface="Chantilly" charset="0"/>
                <a:ea typeface="Chantilly" charset="0"/>
                <a:cs typeface="Chantilly" charset="0"/>
              </a:rPr>
              <a:t>All-absorbing narrow interest</a:t>
            </a:r>
          </a:p>
          <a:p>
            <a:pPr marL="342900" indent="-342900">
              <a:buFont typeface="Arial" charset="0"/>
              <a:buChar char="•"/>
            </a:pPr>
            <a:r>
              <a:rPr lang="en-US" sz="2000" dirty="0">
                <a:solidFill>
                  <a:schemeClr val="bg1"/>
                </a:solidFill>
                <a:latin typeface="Chantilly" charset="0"/>
                <a:ea typeface="Chantilly" charset="0"/>
                <a:cs typeface="Chantilly" charset="0"/>
              </a:rPr>
              <a:t>Impositions of routines and </a:t>
            </a:r>
            <a:r>
              <a:rPr lang="en-US" sz="2000" dirty="0" smtClean="0">
                <a:solidFill>
                  <a:schemeClr val="bg1"/>
                </a:solidFill>
                <a:latin typeface="Chantilly" charset="0"/>
                <a:ea typeface="Chantilly" charset="0"/>
                <a:cs typeface="Chantilly" charset="0"/>
              </a:rPr>
              <a:t>interests</a:t>
            </a:r>
            <a:endParaRPr lang="en-US" sz="2000" dirty="0">
              <a:solidFill>
                <a:schemeClr val="bg1"/>
              </a:solidFill>
              <a:latin typeface="Chantilly" charset="0"/>
              <a:ea typeface="Chantilly" charset="0"/>
              <a:cs typeface="Chantilly" charset="0"/>
            </a:endParaRPr>
          </a:p>
          <a:p>
            <a:pPr marL="342900" indent="-342900">
              <a:buFont typeface="Arial" charset="0"/>
              <a:buChar char="•"/>
            </a:pPr>
            <a:r>
              <a:rPr lang="en-US" sz="2000" dirty="0">
                <a:solidFill>
                  <a:schemeClr val="bg1"/>
                </a:solidFill>
                <a:latin typeface="Chantilly" charset="0"/>
                <a:ea typeface="Chantilly" charset="0"/>
                <a:cs typeface="Chantilly" charset="0"/>
              </a:rPr>
              <a:t>Nonverbal communication problems</a:t>
            </a:r>
          </a:p>
          <a:p>
            <a:pPr marL="342900" indent="-342900">
              <a:buFont typeface="Arial" charset="0"/>
              <a:buChar char="•"/>
            </a:pPr>
            <a:r>
              <a:rPr lang="en-US" sz="2000" dirty="0">
                <a:solidFill>
                  <a:schemeClr val="bg1"/>
                </a:solidFill>
                <a:latin typeface="Chantilly" charset="0"/>
                <a:ea typeface="Chantilly" charset="0"/>
                <a:cs typeface="Chantilly" charset="0"/>
              </a:rPr>
              <a:t>Speech and language problems</a:t>
            </a:r>
          </a:p>
          <a:p>
            <a:pPr marL="342900" indent="-342900">
              <a:buFont typeface="Arial" charset="0"/>
              <a:buChar char="•"/>
            </a:pPr>
            <a:r>
              <a:rPr lang="en-US" sz="2000" dirty="0">
                <a:solidFill>
                  <a:schemeClr val="bg1"/>
                </a:solidFill>
                <a:latin typeface="Chantilly" charset="0"/>
                <a:ea typeface="Chantilly" charset="0"/>
                <a:cs typeface="Chantilly" charset="0"/>
              </a:rPr>
              <a:t>Motor clumsiness</a:t>
            </a:r>
          </a:p>
          <a:p>
            <a:endParaRPr lang="en-GB" sz="2000" dirty="0">
              <a:solidFill>
                <a:schemeClr val="bg1"/>
              </a:solidFill>
              <a:latin typeface="Chantilly" charset="0"/>
              <a:ea typeface="Chantilly" charset="0"/>
              <a:cs typeface="Chantilly" charset="0"/>
            </a:endParaRPr>
          </a:p>
          <a:p>
            <a:endParaRPr lang="en-GB" sz="1050" dirty="0" smtClean="0">
              <a:solidFill>
                <a:schemeClr val="bg1"/>
              </a:solidFill>
              <a:latin typeface="Chantilly" charset="0"/>
              <a:ea typeface="Chantilly" charset="0"/>
              <a:cs typeface="Chantilly" charset="0"/>
            </a:endParaRPr>
          </a:p>
        </p:txBody>
      </p:sp>
      <p:sp>
        <p:nvSpPr>
          <p:cNvPr id="19" name="Rectangle 18"/>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Understanding diversity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52" y="1231904"/>
            <a:ext cx="1830721" cy="1830721"/>
          </a:xfrm>
          <a:prstGeom prst="rect">
            <a:avLst/>
          </a:prstGeom>
        </p:spPr>
      </p:pic>
    </p:spTree>
    <p:extLst>
      <p:ext uri="{BB962C8B-B14F-4D97-AF65-F5344CB8AC3E}">
        <p14:creationId xmlns:p14="http://schemas.microsoft.com/office/powerpoint/2010/main" val="1599376104"/>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586B3B"/>
        </a:solidFill>
        <a:effectLst/>
      </p:bgPr>
    </p:bg>
    <p:spTree>
      <p:nvGrpSpPr>
        <p:cNvPr id="1" name=""/>
        <p:cNvGrpSpPr/>
        <p:nvPr/>
      </p:nvGrpSpPr>
      <p:grpSpPr>
        <a:xfrm>
          <a:off x="0" y="0"/>
          <a:ext cx="0" cy="0"/>
          <a:chOff x="0" y="0"/>
          <a:chExt cx="0" cy="0"/>
        </a:xfrm>
      </p:grpSpPr>
      <p:sp>
        <p:nvSpPr>
          <p:cNvPr id="6" name="Rectangle 5"/>
          <p:cNvSpPr/>
          <p:nvPr/>
        </p:nvSpPr>
        <p:spPr>
          <a:xfrm>
            <a:off x="4152798" y="1727440"/>
            <a:ext cx="8039202" cy="3416320"/>
          </a:xfrm>
          <a:prstGeom prst="rect">
            <a:avLst/>
          </a:prstGeom>
        </p:spPr>
        <p:txBody>
          <a:bodyPr wrap="square">
            <a:spAutoFit/>
          </a:bodyPr>
          <a:lstStyle/>
          <a:p>
            <a:r>
              <a:rPr lang="en-US" sz="5400" dirty="0" smtClean="0">
                <a:solidFill>
                  <a:srgbClr val="C5C9CC"/>
                </a:solidFill>
                <a:latin typeface="Chantilly" charset="0"/>
                <a:ea typeface="Chantilly" charset="0"/>
                <a:cs typeface="Chantilly" charset="0"/>
              </a:rPr>
              <a:t>What is autism</a:t>
            </a:r>
            <a:endParaRPr lang="en-US" sz="5400" dirty="0">
              <a:solidFill>
                <a:srgbClr val="C5C9CC"/>
              </a:solidFill>
              <a:latin typeface="Chantilly" charset="0"/>
              <a:ea typeface="Chantilly" charset="0"/>
              <a:cs typeface="Chantilly" charset="0"/>
            </a:endParaRPr>
          </a:p>
          <a:p>
            <a:r>
              <a:rPr lang="en-US" sz="5400" dirty="0" smtClean="0">
                <a:solidFill>
                  <a:srgbClr val="C5C9CC"/>
                </a:solidFill>
                <a:latin typeface="Chantilly" charset="0"/>
                <a:ea typeface="Chantilly" charset="0"/>
                <a:cs typeface="Chantilly" charset="0"/>
              </a:rPr>
              <a:t>Understanding diversity</a:t>
            </a:r>
          </a:p>
          <a:p>
            <a:r>
              <a:rPr lang="en-US" sz="5400" dirty="0">
                <a:solidFill>
                  <a:schemeClr val="bg1"/>
                </a:solidFill>
                <a:latin typeface="Chantilly" charset="0"/>
                <a:ea typeface="Chantilly" charset="0"/>
                <a:cs typeface="Chantilly" charset="0"/>
              </a:rPr>
              <a:t>T</a:t>
            </a:r>
            <a:r>
              <a:rPr lang="en-US" sz="5400" dirty="0" smtClean="0">
                <a:solidFill>
                  <a:schemeClr val="bg1"/>
                </a:solidFill>
                <a:latin typeface="Chantilly" charset="0"/>
                <a:ea typeface="Chantilly" charset="0"/>
                <a:cs typeface="Chantilly" charset="0"/>
              </a:rPr>
              <a:t>he link</a:t>
            </a:r>
          </a:p>
          <a:p>
            <a:r>
              <a:rPr lang="en-US" sz="5400" dirty="0" smtClean="0">
                <a:solidFill>
                  <a:srgbClr val="C5C9CC"/>
                </a:solidFill>
                <a:latin typeface="Chantilly" charset="0"/>
                <a:ea typeface="Chantilly" charset="0"/>
                <a:cs typeface="Chantilly" charset="0"/>
              </a:rPr>
              <a:t>What I learnt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840" y="2111831"/>
            <a:ext cx="251999" cy="25199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92839" y="3729531"/>
            <a:ext cx="251999" cy="251999"/>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838" y="4538381"/>
            <a:ext cx="251999" cy="251999"/>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837" y="2920680"/>
            <a:ext cx="251999" cy="251999"/>
          </a:xfrm>
          <a:prstGeom prst="rect">
            <a:avLst/>
          </a:prstGeom>
        </p:spPr>
      </p:pic>
    </p:spTree>
    <p:extLst>
      <p:ext uri="{BB962C8B-B14F-4D97-AF65-F5344CB8AC3E}">
        <p14:creationId xmlns:p14="http://schemas.microsoft.com/office/powerpoint/2010/main" val="29223485"/>
      </p:ext>
    </p:extLst>
  </p:cSld>
  <p:clrMapOvr>
    <a:masterClrMapping/>
  </p:clrMapOvr>
  <p:transition spd="slow">
    <p:push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586B3B"/>
        </a:solidFill>
        <a:effectLst/>
      </p:bgPr>
    </p:bg>
    <p:spTree>
      <p:nvGrpSpPr>
        <p:cNvPr id="1" name=""/>
        <p:cNvGrpSpPr/>
        <p:nvPr/>
      </p:nvGrpSpPr>
      <p:grpSpPr>
        <a:xfrm>
          <a:off x="0" y="0"/>
          <a:ext cx="0" cy="0"/>
          <a:chOff x="0" y="0"/>
          <a:chExt cx="0" cy="0"/>
        </a:xfrm>
      </p:grpSpPr>
      <p:sp>
        <p:nvSpPr>
          <p:cNvPr id="7" name="Rectangle 6"/>
          <p:cNvSpPr/>
          <p:nvPr/>
        </p:nvSpPr>
        <p:spPr>
          <a:xfrm>
            <a:off x="1063810" y="1953475"/>
            <a:ext cx="10129708" cy="2677656"/>
          </a:xfrm>
          <a:prstGeom prst="rect">
            <a:avLst/>
          </a:prstGeom>
        </p:spPr>
        <p:txBody>
          <a:bodyPr wrap="square">
            <a:spAutoFit/>
          </a:bodyPr>
          <a:lstStyle/>
          <a:p>
            <a:pPr algn="ctr"/>
            <a:r>
              <a:rPr lang="en-GB" sz="4000" i="1" dirty="0">
                <a:solidFill>
                  <a:schemeClr val="bg1"/>
                </a:solidFill>
                <a:latin typeface="Chantilly" charset="0"/>
                <a:ea typeface="Chantilly" charset="0"/>
                <a:cs typeface="Chantilly" charset="0"/>
              </a:rPr>
              <a:t>Who do you think invented the first stone </a:t>
            </a:r>
            <a:r>
              <a:rPr lang="en-GB" sz="4000" i="1" dirty="0" smtClean="0">
                <a:solidFill>
                  <a:schemeClr val="bg1"/>
                </a:solidFill>
                <a:latin typeface="Chantilly" charset="0"/>
                <a:ea typeface="Chantilly" charset="0"/>
                <a:cs typeface="Chantilly" charset="0"/>
              </a:rPr>
              <a:t>spear?</a:t>
            </a:r>
          </a:p>
          <a:p>
            <a:pPr algn="ctr"/>
            <a:r>
              <a:rPr lang="en-GB" sz="3200" i="1" dirty="0" smtClean="0">
                <a:solidFill>
                  <a:schemeClr val="bg1"/>
                </a:solidFill>
                <a:latin typeface="Chantilly" charset="0"/>
                <a:ea typeface="Chantilly" charset="0"/>
                <a:cs typeface="Chantilly" charset="0"/>
              </a:rPr>
              <a:t> </a:t>
            </a:r>
            <a:endParaRPr lang="en-GB" sz="3200" i="1" dirty="0">
              <a:solidFill>
                <a:schemeClr val="bg1"/>
              </a:solidFill>
              <a:latin typeface="Chantilly" charset="0"/>
              <a:ea typeface="Chantilly" charset="0"/>
              <a:cs typeface="Chantilly" charset="0"/>
            </a:endParaRPr>
          </a:p>
          <a:p>
            <a:pPr algn="ctr"/>
            <a:r>
              <a:rPr lang="en-GB" sz="3200" i="1" dirty="0" smtClean="0">
                <a:solidFill>
                  <a:schemeClr val="bg1"/>
                </a:solidFill>
                <a:latin typeface="Chantilly" charset="0"/>
                <a:ea typeface="Chantilly" charset="0"/>
                <a:cs typeface="Chantilly" charset="0"/>
              </a:rPr>
              <a:t>“It </a:t>
            </a:r>
            <a:r>
              <a:rPr lang="en-GB" sz="3200" i="1" dirty="0">
                <a:solidFill>
                  <a:schemeClr val="bg1"/>
                </a:solidFill>
                <a:latin typeface="Chantilly" charset="0"/>
                <a:ea typeface="Chantilly" charset="0"/>
                <a:cs typeface="Chantilly" charset="0"/>
              </a:rPr>
              <a:t>wasn’t the Yak-Yaks around the </a:t>
            </a:r>
            <a:r>
              <a:rPr lang="en-GB" sz="3200" i="1" dirty="0" smtClean="0">
                <a:solidFill>
                  <a:schemeClr val="bg1"/>
                </a:solidFill>
                <a:latin typeface="Chantilly" charset="0"/>
                <a:ea typeface="Chantilly" charset="0"/>
                <a:cs typeface="Chantilly" charset="0"/>
              </a:rPr>
              <a:t>campfire.</a:t>
            </a:r>
            <a:endParaRPr lang="en-GB" sz="3200" i="1" dirty="0">
              <a:solidFill>
                <a:schemeClr val="bg1"/>
              </a:solidFill>
              <a:latin typeface="Chantilly" charset="0"/>
              <a:ea typeface="Chantilly" charset="0"/>
              <a:cs typeface="Chantilly" charset="0"/>
            </a:endParaRPr>
          </a:p>
          <a:p>
            <a:pPr algn="ctr"/>
            <a:r>
              <a:rPr lang="en-GB" sz="3200" i="1" dirty="0">
                <a:solidFill>
                  <a:schemeClr val="bg1"/>
                </a:solidFill>
                <a:latin typeface="Chantilly" charset="0"/>
                <a:ea typeface="Chantilly" charset="0"/>
                <a:cs typeface="Chantilly" charset="0"/>
              </a:rPr>
              <a:t>I</a:t>
            </a:r>
            <a:r>
              <a:rPr lang="en-GB" sz="3200" i="1" dirty="0" smtClean="0">
                <a:solidFill>
                  <a:schemeClr val="bg1"/>
                </a:solidFill>
                <a:latin typeface="Chantilly" charset="0"/>
                <a:ea typeface="Chantilly" charset="0"/>
                <a:cs typeface="Chantilly" charset="0"/>
              </a:rPr>
              <a:t>t </a:t>
            </a:r>
            <a:r>
              <a:rPr lang="en-GB" sz="3200" i="1" dirty="0">
                <a:solidFill>
                  <a:schemeClr val="bg1"/>
                </a:solidFill>
                <a:latin typeface="Chantilly" charset="0"/>
                <a:ea typeface="Chantilly" charset="0"/>
                <a:cs typeface="Chantilly" charset="0"/>
              </a:rPr>
              <a:t>was some autistic at the back of the cave chipping away at a rock who figured out how to fasten it to a stick</a:t>
            </a:r>
            <a:r>
              <a:rPr lang="en-GB" sz="3200" i="1" dirty="0" smtClean="0">
                <a:solidFill>
                  <a:schemeClr val="bg1"/>
                </a:solidFill>
                <a:latin typeface="Chantilly" charset="0"/>
                <a:ea typeface="Chantilly" charset="0"/>
                <a:cs typeface="Chantilly" charset="0"/>
              </a:rPr>
              <a:t>.” </a:t>
            </a:r>
            <a:endParaRPr lang="en-GB" sz="3200" i="1" dirty="0">
              <a:solidFill>
                <a:schemeClr val="bg1"/>
              </a:solidFill>
              <a:latin typeface="Chantilly" charset="0"/>
              <a:ea typeface="Chantilly" charset="0"/>
              <a:cs typeface="Chantilly" charset="0"/>
            </a:endParaRPr>
          </a:p>
        </p:txBody>
      </p:sp>
      <p:sp>
        <p:nvSpPr>
          <p:cNvPr id="5" name="Rectangle 4"/>
          <p:cNvSpPr/>
          <p:nvPr/>
        </p:nvSpPr>
        <p:spPr>
          <a:xfrm>
            <a:off x="7749915" y="5416762"/>
            <a:ext cx="3783720" cy="584775"/>
          </a:xfrm>
          <a:prstGeom prst="rect">
            <a:avLst/>
          </a:prstGeom>
        </p:spPr>
        <p:txBody>
          <a:bodyPr wrap="square">
            <a:spAutoFit/>
          </a:bodyPr>
          <a:lstStyle/>
          <a:p>
            <a:pPr algn="ctr"/>
            <a:r>
              <a:rPr lang="en-GB" sz="3200" dirty="0" smtClean="0">
                <a:solidFill>
                  <a:srgbClr val="C5C9CC"/>
                </a:solidFill>
                <a:latin typeface="Chantilly" charset="0"/>
                <a:ea typeface="Chantilly" charset="0"/>
                <a:cs typeface="Chantilly" charset="0"/>
              </a:rPr>
              <a:t>Temple Grandin</a:t>
            </a:r>
            <a:endParaRPr lang="en-GB" sz="3200" dirty="0">
              <a:solidFill>
                <a:srgbClr val="C5C9CC"/>
              </a:solidFill>
              <a:latin typeface="Chantilly" charset="0"/>
              <a:ea typeface="Chantilly" charset="0"/>
              <a:cs typeface="Chantilly" charset="0"/>
            </a:endParaRPr>
          </a:p>
        </p:txBody>
      </p:sp>
      <p:sp>
        <p:nvSpPr>
          <p:cNvPr id="6" name="Rectangle 5"/>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The link</a:t>
            </a:r>
          </a:p>
        </p:txBody>
      </p:sp>
    </p:spTree>
    <p:extLst>
      <p:ext uri="{BB962C8B-B14F-4D97-AF65-F5344CB8AC3E}">
        <p14:creationId xmlns:p14="http://schemas.microsoft.com/office/powerpoint/2010/main" val="399381241"/>
      </p:ext>
    </p:extLst>
  </p:cSld>
  <p:clrMapOvr>
    <a:masterClrMapping/>
  </p:clrMapOvr>
  <p:transition spd="slow">
    <p:push/>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86B3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329" y="1473032"/>
            <a:ext cx="4850368" cy="3327990"/>
          </a:xfrm>
          <a:prstGeom prst="rect">
            <a:avLst/>
          </a:prstGeom>
        </p:spPr>
      </p:pic>
      <p:sp>
        <p:nvSpPr>
          <p:cNvPr id="7" name="Rectangle 6"/>
          <p:cNvSpPr/>
          <p:nvPr/>
        </p:nvSpPr>
        <p:spPr>
          <a:xfrm>
            <a:off x="2038033" y="5085227"/>
            <a:ext cx="8188959" cy="584775"/>
          </a:xfrm>
          <a:prstGeom prst="rect">
            <a:avLst/>
          </a:prstGeom>
        </p:spPr>
        <p:txBody>
          <a:bodyPr wrap="square">
            <a:spAutoFit/>
          </a:bodyPr>
          <a:lstStyle/>
          <a:p>
            <a:pPr algn="ctr"/>
            <a:r>
              <a:rPr lang="en-US" sz="3200" dirty="0" smtClean="0">
                <a:solidFill>
                  <a:schemeClr val="bg1"/>
                </a:solidFill>
              </a:rPr>
              <a:t>What are the rules controlling this system ?</a:t>
            </a:r>
          </a:p>
        </p:txBody>
      </p:sp>
      <p:sp>
        <p:nvSpPr>
          <p:cNvPr id="5" name="Rectangle 4"/>
          <p:cNvSpPr/>
          <p:nvPr/>
        </p:nvSpPr>
        <p:spPr>
          <a:xfrm>
            <a:off x="4650828" y="6111863"/>
            <a:ext cx="7032633" cy="400110"/>
          </a:xfrm>
          <a:prstGeom prst="rect">
            <a:avLst/>
          </a:prstGeom>
        </p:spPr>
        <p:txBody>
          <a:bodyPr wrap="square">
            <a:spAutoFit/>
          </a:bodyPr>
          <a:lstStyle/>
          <a:p>
            <a:pPr algn="r"/>
            <a:r>
              <a:rPr lang="is-IS" sz="1000" dirty="0" smtClean="0">
                <a:solidFill>
                  <a:schemeClr val="bg1"/>
                </a:solidFill>
              </a:rPr>
              <a:t>(c) </a:t>
            </a:r>
            <a:r>
              <a:rPr lang="is-IS" sz="1000" dirty="0">
                <a:solidFill>
                  <a:schemeClr val="bg1"/>
                </a:solidFill>
              </a:rPr>
              <a:t>2009 </a:t>
            </a:r>
            <a:r>
              <a:rPr lang="en-US" sz="1000" dirty="0" smtClean="0">
                <a:solidFill>
                  <a:schemeClr val="bg1"/>
                </a:solidFill>
                <a:latin typeface="Chantilly" charset="0"/>
                <a:ea typeface="Chantilly" charset="0"/>
                <a:cs typeface="Chantilly" charset="0"/>
              </a:rPr>
              <a:t>Talent in autism: hyper-systemizing, hyper-attention to detail and sensory hypersensitivity </a:t>
            </a:r>
          </a:p>
          <a:p>
            <a:pPr algn="r"/>
            <a:r>
              <a:rPr lang="en-US" sz="1000" dirty="0" smtClean="0">
                <a:solidFill>
                  <a:schemeClr val="bg1"/>
                </a:solidFill>
                <a:latin typeface="Chantilly" charset="0"/>
                <a:ea typeface="Chantilly" charset="0"/>
                <a:cs typeface="Chantilly" charset="0"/>
              </a:rPr>
              <a:t>Simon </a:t>
            </a:r>
            <a:r>
              <a:rPr lang="en-US" sz="1000" dirty="0">
                <a:solidFill>
                  <a:schemeClr val="bg1"/>
                </a:solidFill>
                <a:latin typeface="Chantilly" charset="0"/>
                <a:ea typeface="Chantilly" charset="0"/>
                <a:cs typeface="Chantilly" charset="0"/>
              </a:rPr>
              <a:t>Baron-Cohen*, Emma Ashwin, Chris Ashwin, Teresa </a:t>
            </a:r>
            <a:r>
              <a:rPr lang="en-US" sz="1000" dirty="0" err="1">
                <a:solidFill>
                  <a:schemeClr val="bg1"/>
                </a:solidFill>
                <a:latin typeface="Chantilly" charset="0"/>
                <a:ea typeface="Chantilly" charset="0"/>
                <a:cs typeface="Chantilly" charset="0"/>
              </a:rPr>
              <a:t>Tavassoli</a:t>
            </a:r>
            <a:r>
              <a:rPr lang="en-US" sz="1000" dirty="0">
                <a:solidFill>
                  <a:schemeClr val="bg1"/>
                </a:solidFill>
                <a:latin typeface="Chantilly" charset="0"/>
                <a:ea typeface="Chantilly" charset="0"/>
                <a:cs typeface="Chantilly" charset="0"/>
              </a:rPr>
              <a:t> and </a:t>
            </a:r>
            <a:r>
              <a:rPr lang="en-US" sz="1000" dirty="0" err="1">
                <a:solidFill>
                  <a:schemeClr val="bg1"/>
                </a:solidFill>
                <a:latin typeface="Chantilly" charset="0"/>
                <a:ea typeface="Chantilly" charset="0"/>
                <a:cs typeface="Chantilly" charset="0"/>
              </a:rPr>
              <a:t>Bhismadev</a:t>
            </a:r>
            <a:r>
              <a:rPr lang="en-US" sz="1000" dirty="0">
                <a:solidFill>
                  <a:schemeClr val="bg1"/>
                </a:solidFill>
                <a:latin typeface="Chantilly" charset="0"/>
                <a:ea typeface="Chantilly" charset="0"/>
                <a:cs typeface="Chantilly" charset="0"/>
              </a:rPr>
              <a:t> </a:t>
            </a:r>
            <a:r>
              <a:rPr lang="en-US" sz="1000" dirty="0" err="1" smtClean="0">
                <a:solidFill>
                  <a:schemeClr val="bg1"/>
                </a:solidFill>
                <a:latin typeface="Chantilly" charset="0"/>
                <a:ea typeface="Chantilly" charset="0"/>
                <a:cs typeface="Chantilly" charset="0"/>
              </a:rPr>
              <a:t>Chakrabarti</a:t>
            </a:r>
            <a:endParaRPr lang="en-US" sz="2000" dirty="0">
              <a:solidFill>
                <a:schemeClr val="bg1"/>
              </a:solidFill>
              <a:latin typeface="Chantilly" charset="0"/>
              <a:ea typeface="Chantilly" charset="0"/>
              <a:cs typeface="Chantilly" charset="0"/>
            </a:endParaRPr>
          </a:p>
        </p:txBody>
      </p:sp>
      <p:sp>
        <p:nvSpPr>
          <p:cNvPr id="6" name="Rectangle 5"/>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The link</a:t>
            </a:r>
          </a:p>
        </p:txBody>
      </p:sp>
    </p:spTree>
    <p:extLst>
      <p:ext uri="{BB962C8B-B14F-4D97-AF65-F5344CB8AC3E}">
        <p14:creationId xmlns:p14="http://schemas.microsoft.com/office/powerpoint/2010/main" val="328482448"/>
      </p:ext>
    </p:extLst>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586B3B"/>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5951" y="2095175"/>
            <a:ext cx="568854" cy="568854"/>
          </a:xfrm>
          <a:prstGeom prst="rect">
            <a:avLst/>
          </a:prstGeom>
        </p:spPr>
      </p:pic>
      <p:sp>
        <p:nvSpPr>
          <p:cNvPr id="10" name="Rectangle 9"/>
          <p:cNvSpPr/>
          <p:nvPr/>
        </p:nvSpPr>
        <p:spPr>
          <a:xfrm>
            <a:off x="1378474" y="2236456"/>
            <a:ext cx="4722782" cy="1138773"/>
          </a:xfrm>
          <a:prstGeom prst="rect">
            <a:avLst/>
          </a:prstGeom>
        </p:spPr>
        <p:txBody>
          <a:bodyPr wrap="square">
            <a:spAutoFit/>
          </a:bodyPr>
          <a:lstStyle/>
          <a:p>
            <a:r>
              <a:rPr lang="en-GB" sz="2800" dirty="0" smtClean="0">
                <a:solidFill>
                  <a:schemeClr val="bg1"/>
                </a:solidFill>
                <a:latin typeface="Chantilly" charset="0"/>
                <a:ea typeface="Chantilly" charset="0"/>
                <a:cs typeface="Chantilly" charset="0"/>
              </a:rPr>
              <a:t>The system maybe a car engine</a:t>
            </a:r>
          </a:p>
          <a:p>
            <a:endParaRPr lang="en-GB" sz="1200" dirty="0" smtClean="0">
              <a:solidFill>
                <a:schemeClr val="bg1"/>
              </a:solidFill>
              <a:latin typeface="Chantilly" charset="0"/>
              <a:ea typeface="Chantilly" charset="0"/>
              <a:cs typeface="Chantilly" charset="0"/>
            </a:endParaRPr>
          </a:p>
          <a:p>
            <a:r>
              <a:rPr lang="en-GB" sz="2800" dirty="0" smtClean="0">
                <a:solidFill>
                  <a:schemeClr val="bg1"/>
                </a:solidFill>
                <a:latin typeface="Chantilly" charset="0"/>
                <a:ea typeface="Chantilly" charset="0"/>
                <a:cs typeface="Chantilly" charset="0"/>
              </a:rPr>
              <a:t>Natural like the weather</a:t>
            </a:r>
          </a:p>
        </p:txBody>
      </p:sp>
      <p:sp>
        <p:nvSpPr>
          <p:cNvPr id="8" name="Rectangle 7"/>
          <p:cNvSpPr/>
          <p:nvPr/>
        </p:nvSpPr>
        <p:spPr>
          <a:xfrm>
            <a:off x="567279" y="3945168"/>
            <a:ext cx="11624717" cy="2246769"/>
          </a:xfrm>
          <a:prstGeom prst="rect">
            <a:avLst/>
          </a:prstGeom>
        </p:spPr>
        <p:txBody>
          <a:bodyPr wrap="square">
            <a:spAutoFit/>
          </a:bodyPr>
          <a:lstStyle/>
          <a:p>
            <a:pPr marL="457200" indent="-457200">
              <a:buFont typeface="Arial" charset="0"/>
              <a:buChar char="•"/>
            </a:pPr>
            <a:r>
              <a:rPr lang="en-GB" sz="2800" dirty="0" smtClean="0">
                <a:solidFill>
                  <a:schemeClr val="bg1"/>
                </a:solidFill>
                <a:latin typeface="Chantilly" charset="0"/>
                <a:ea typeface="Chantilly" charset="0"/>
                <a:cs typeface="Chantilly" charset="0"/>
              </a:rPr>
              <a:t>What these systems all have in common - they follow rules</a:t>
            </a:r>
          </a:p>
          <a:p>
            <a:pPr marL="457200" indent="-457200">
              <a:buFont typeface="Arial" charset="0"/>
              <a:buChar char="•"/>
            </a:pPr>
            <a:endParaRPr lang="en-GB" sz="2800" dirty="0" smtClean="0">
              <a:solidFill>
                <a:schemeClr val="bg1"/>
              </a:solidFill>
              <a:latin typeface="Chantilly" charset="0"/>
              <a:ea typeface="Chantilly" charset="0"/>
              <a:cs typeface="Chantilly" charset="0"/>
            </a:endParaRPr>
          </a:p>
          <a:p>
            <a:pPr marL="457200" indent="-457200">
              <a:buFont typeface="Arial" charset="0"/>
              <a:buChar char="•"/>
            </a:pPr>
            <a:r>
              <a:rPr lang="en-GB" sz="2800" dirty="0" smtClean="0">
                <a:solidFill>
                  <a:schemeClr val="bg1"/>
                </a:solidFill>
                <a:latin typeface="Chantilly" charset="0"/>
                <a:ea typeface="Chantilly" charset="0"/>
                <a:cs typeface="Chantilly" charset="0"/>
              </a:rPr>
              <a:t>When you have figured out the rules - you can predict what happens next</a:t>
            </a:r>
          </a:p>
          <a:p>
            <a:pPr marL="457200" indent="-457200">
              <a:buFont typeface="Arial" charset="0"/>
              <a:buChar char="•"/>
            </a:pPr>
            <a:endParaRPr lang="en-GB" sz="2800" dirty="0" smtClean="0">
              <a:solidFill>
                <a:schemeClr val="bg1"/>
              </a:solidFill>
              <a:latin typeface="Chantilly" charset="0"/>
              <a:ea typeface="Chantilly" charset="0"/>
              <a:cs typeface="Chantilly" charset="0"/>
            </a:endParaRPr>
          </a:p>
          <a:p>
            <a:pPr marL="457200" indent="-457200">
              <a:buFont typeface="Arial" charset="0"/>
              <a:buChar char="•"/>
            </a:pPr>
            <a:r>
              <a:rPr lang="en-GB" sz="2800" dirty="0" smtClean="0">
                <a:solidFill>
                  <a:schemeClr val="bg1"/>
                </a:solidFill>
                <a:latin typeface="Chantilly" charset="0"/>
                <a:ea typeface="Chantilly" charset="0"/>
                <a:cs typeface="Chantilly" charset="0"/>
              </a:rPr>
              <a:t>Now you have can understand the world around you</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279" y="2810306"/>
            <a:ext cx="568854" cy="56885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474" y="2143745"/>
            <a:ext cx="526768" cy="526768"/>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4925" y="2872120"/>
            <a:ext cx="626219" cy="626219"/>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7279" y="707005"/>
            <a:ext cx="1814414" cy="1205857"/>
          </a:xfrm>
          <a:prstGeom prst="rect">
            <a:avLst/>
          </a:prstGeom>
        </p:spPr>
      </p:pic>
      <p:sp>
        <p:nvSpPr>
          <p:cNvPr id="17" name="Rectangle 16"/>
          <p:cNvSpPr/>
          <p:nvPr/>
        </p:nvSpPr>
        <p:spPr>
          <a:xfrm>
            <a:off x="2541943" y="1163776"/>
            <a:ext cx="9650053" cy="584775"/>
          </a:xfrm>
          <a:prstGeom prst="rect">
            <a:avLst/>
          </a:prstGeom>
        </p:spPr>
        <p:txBody>
          <a:bodyPr wrap="square">
            <a:spAutoFit/>
          </a:bodyPr>
          <a:lstStyle/>
          <a:p>
            <a:r>
              <a:rPr lang="en-GB" sz="3200" dirty="0" smtClean="0">
                <a:solidFill>
                  <a:schemeClr val="bg1"/>
                </a:solidFill>
                <a:latin typeface="Chantilly" charset="0"/>
                <a:ea typeface="Chantilly" charset="0"/>
                <a:cs typeface="Chantilly" charset="0"/>
              </a:rPr>
              <a:t>Autistic people and engineers both like to systemise</a:t>
            </a:r>
            <a:endParaRPr lang="en-GB" sz="3200" dirty="0">
              <a:solidFill>
                <a:schemeClr val="bg1"/>
              </a:solidFill>
              <a:latin typeface="Chantilly" charset="0"/>
              <a:ea typeface="Chantilly" charset="0"/>
              <a:cs typeface="Chantilly" charset="0"/>
            </a:endParaRPr>
          </a:p>
        </p:txBody>
      </p:sp>
      <p:sp>
        <p:nvSpPr>
          <p:cNvPr id="12" name="Rectangle 11"/>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The link</a:t>
            </a:r>
          </a:p>
        </p:txBody>
      </p:sp>
      <p:sp>
        <p:nvSpPr>
          <p:cNvPr id="13" name="Rectangle 12"/>
          <p:cNvSpPr/>
          <p:nvPr/>
        </p:nvSpPr>
        <p:spPr>
          <a:xfrm>
            <a:off x="7269522" y="2236455"/>
            <a:ext cx="4922474" cy="1138773"/>
          </a:xfrm>
          <a:prstGeom prst="rect">
            <a:avLst/>
          </a:prstGeom>
        </p:spPr>
        <p:txBody>
          <a:bodyPr wrap="square">
            <a:spAutoFit/>
          </a:bodyPr>
          <a:lstStyle/>
          <a:p>
            <a:r>
              <a:rPr lang="en-GB" sz="2800" dirty="0" smtClean="0">
                <a:solidFill>
                  <a:schemeClr val="bg1"/>
                </a:solidFill>
                <a:latin typeface="Chantilly" charset="0"/>
                <a:ea typeface="Chantilly" charset="0"/>
                <a:cs typeface="Chantilly" charset="0"/>
              </a:rPr>
              <a:t>Abstract computer programme</a:t>
            </a:r>
          </a:p>
          <a:p>
            <a:endParaRPr lang="en-GB" sz="1200" dirty="0" smtClean="0">
              <a:solidFill>
                <a:schemeClr val="bg1"/>
              </a:solidFill>
              <a:latin typeface="Chantilly" charset="0"/>
              <a:ea typeface="Chantilly" charset="0"/>
              <a:cs typeface="Chantilly" charset="0"/>
            </a:endParaRPr>
          </a:p>
          <a:p>
            <a:r>
              <a:rPr lang="en-GB" sz="2800" dirty="0" smtClean="0">
                <a:solidFill>
                  <a:schemeClr val="bg1"/>
                </a:solidFill>
                <a:latin typeface="Chantilly" charset="0"/>
                <a:ea typeface="Chantilly" charset="0"/>
                <a:cs typeface="Chantilly" charset="0"/>
              </a:rPr>
              <a:t>Library structure</a:t>
            </a:r>
          </a:p>
        </p:txBody>
      </p:sp>
    </p:spTree>
    <p:extLst>
      <p:ext uri="{BB962C8B-B14F-4D97-AF65-F5344CB8AC3E}">
        <p14:creationId xmlns:p14="http://schemas.microsoft.com/office/powerpoint/2010/main" val="943331562"/>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86B3B"/>
        </a:solidFill>
        <a:effectLst/>
      </p:bgPr>
    </p:bg>
    <p:spTree>
      <p:nvGrpSpPr>
        <p:cNvPr id="1" name=""/>
        <p:cNvGrpSpPr/>
        <p:nvPr/>
      </p:nvGrpSpPr>
      <p:grpSpPr>
        <a:xfrm>
          <a:off x="0" y="0"/>
          <a:ext cx="0" cy="0"/>
          <a:chOff x="0" y="0"/>
          <a:chExt cx="0" cy="0"/>
        </a:xfrm>
      </p:grpSpPr>
      <p:sp>
        <p:nvSpPr>
          <p:cNvPr id="8" name="Rectangle 7"/>
          <p:cNvSpPr/>
          <p:nvPr/>
        </p:nvSpPr>
        <p:spPr>
          <a:xfrm>
            <a:off x="4363453" y="2531637"/>
            <a:ext cx="7331238" cy="2677656"/>
          </a:xfrm>
          <a:prstGeom prst="rect">
            <a:avLst/>
          </a:prstGeom>
        </p:spPr>
        <p:txBody>
          <a:bodyPr wrap="square">
            <a:spAutoFit/>
          </a:bodyPr>
          <a:lstStyle/>
          <a:p>
            <a:pPr marL="457200" indent="-457200">
              <a:buFont typeface="Arial" charset="0"/>
              <a:buChar char="•"/>
            </a:pPr>
            <a:r>
              <a:rPr lang="en-GB" sz="2800" dirty="0" smtClean="0">
                <a:solidFill>
                  <a:schemeClr val="bg1"/>
                </a:solidFill>
                <a:latin typeface="Chantilly" charset="0"/>
                <a:ea typeface="Chantilly" charset="0"/>
                <a:cs typeface="Chantilly" charset="0"/>
              </a:rPr>
              <a:t>He isn’t ‘broken’</a:t>
            </a:r>
          </a:p>
          <a:p>
            <a:pPr marL="457200" indent="-457200">
              <a:buFont typeface="Arial" charset="0"/>
              <a:buChar char="•"/>
            </a:pPr>
            <a:r>
              <a:rPr lang="en-GB" sz="2800" dirty="0" smtClean="0">
                <a:solidFill>
                  <a:schemeClr val="bg1"/>
                </a:solidFill>
                <a:latin typeface="Chantilly" charset="0"/>
                <a:ea typeface="Chantilly" charset="0"/>
                <a:cs typeface="Chantilly" charset="0"/>
              </a:rPr>
              <a:t>He doesn't have a disease</a:t>
            </a:r>
          </a:p>
          <a:p>
            <a:pPr marL="457200" indent="-457200">
              <a:buFont typeface="Arial" charset="0"/>
              <a:buChar char="•"/>
            </a:pPr>
            <a:r>
              <a:rPr lang="en-GB" sz="2800" dirty="0" smtClean="0">
                <a:solidFill>
                  <a:schemeClr val="bg1"/>
                </a:solidFill>
                <a:latin typeface="Chantilly" charset="0"/>
                <a:ea typeface="Chantilly" charset="0"/>
                <a:cs typeface="Chantilly" charset="0"/>
              </a:rPr>
              <a:t>Yes </a:t>
            </a:r>
            <a:r>
              <a:rPr lang="mr-IN" sz="2800" dirty="0" smtClean="0">
                <a:solidFill>
                  <a:schemeClr val="bg1"/>
                </a:solidFill>
                <a:latin typeface="Chantilly" charset="0"/>
                <a:ea typeface="Chantilly" charset="0"/>
                <a:cs typeface="Chantilly" charset="0"/>
              </a:rPr>
              <a:t>–</a:t>
            </a:r>
            <a:r>
              <a:rPr lang="en-GB" sz="2800" dirty="0" smtClean="0">
                <a:solidFill>
                  <a:schemeClr val="bg1"/>
                </a:solidFill>
                <a:latin typeface="Chantilly" charset="0"/>
                <a:ea typeface="Chantilly" charset="0"/>
                <a:cs typeface="Chantilly" charset="0"/>
              </a:rPr>
              <a:t> he needs support</a:t>
            </a:r>
          </a:p>
          <a:p>
            <a:pPr marL="914400" lvl="1" indent="-457200">
              <a:buFont typeface="Arial" charset="0"/>
              <a:buChar char="•"/>
            </a:pPr>
            <a:r>
              <a:rPr lang="en-GB" sz="2800" dirty="0">
                <a:solidFill>
                  <a:schemeClr val="bg1"/>
                </a:solidFill>
                <a:latin typeface="Chantilly" charset="0"/>
                <a:ea typeface="Chantilly" charset="0"/>
                <a:cs typeface="Chantilly" charset="0"/>
              </a:rPr>
              <a:t>H</a:t>
            </a:r>
            <a:r>
              <a:rPr lang="en-GB" sz="2800" dirty="0" smtClean="0">
                <a:solidFill>
                  <a:schemeClr val="bg1"/>
                </a:solidFill>
                <a:latin typeface="Chantilly" charset="0"/>
                <a:ea typeface="Chantilly" charset="0"/>
                <a:cs typeface="Chantilly" charset="0"/>
              </a:rPr>
              <a:t>e is developing differently</a:t>
            </a:r>
          </a:p>
          <a:p>
            <a:pPr marL="914400" lvl="1" indent="-457200">
              <a:buFont typeface="Arial" charset="0"/>
              <a:buChar char="•"/>
            </a:pPr>
            <a:r>
              <a:rPr lang="en-GB" sz="2800" dirty="0" smtClean="0">
                <a:solidFill>
                  <a:schemeClr val="bg1"/>
                </a:solidFill>
                <a:latin typeface="Chantilly" charset="0"/>
                <a:ea typeface="Chantilly" charset="0"/>
                <a:cs typeface="Chantilly" charset="0"/>
              </a:rPr>
              <a:t>He experiences the world differently</a:t>
            </a:r>
          </a:p>
          <a:p>
            <a:pPr marL="914400" lvl="1" indent="-457200">
              <a:buFont typeface="Arial" charset="0"/>
              <a:buChar char="•"/>
            </a:pPr>
            <a:r>
              <a:rPr lang="en-GB" sz="2800" dirty="0" smtClean="0">
                <a:solidFill>
                  <a:schemeClr val="bg1"/>
                </a:solidFill>
                <a:latin typeface="Chantilly" charset="0"/>
                <a:ea typeface="Chantilly" charset="0"/>
                <a:cs typeface="Chantilly" charset="0"/>
              </a:rPr>
              <a:t>He is fascinated by how things work</a:t>
            </a:r>
          </a:p>
        </p:txBody>
      </p:sp>
      <p:sp>
        <p:nvSpPr>
          <p:cNvPr id="17" name="Rectangle 16"/>
          <p:cNvSpPr/>
          <p:nvPr/>
        </p:nvSpPr>
        <p:spPr>
          <a:xfrm>
            <a:off x="4363453" y="1163776"/>
            <a:ext cx="7828543" cy="1077218"/>
          </a:xfrm>
          <a:prstGeom prst="rect">
            <a:avLst/>
          </a:prstGeom>
        </p:spPr>
        <p:txBody>
          <a:bodyPr wrap="square">
            <a:spAutoFit/>
          </a:bodyPr>
          <a:lstStyle/>
          <a:p>
            <a:r>
              <a:rPr lang="en-GB" sz="3200" dirty="0" smtClean="0">
                <a:solidFill>
                  <a:schemeClr val="bg1"/>
                </a:solidFill>
                <a:latin typeface="Chantilly" charset="0"/>
                <a:ea typeface="Chantilly" charset="0"/>
                <a:cs typeface="Chantilly" charset="0"/>
              </a:rPr>
              <a:t>This boy is autistic and fascinated by the flow of water</a:t>
            </a:r>
            <a:r>
              <a:rPr lang="mr-IN" sz="3200" dirty="0" smtClean="0">
                <a:solidFill>
                  <a:schemeClr val="bg1"/>
                </a:solidFill>
                <a:latin typeface="Chantilly" charset="0"/>
                <a:ea typeface="Chantilly" charset="0"/>
                <a:cs typeface="Chantilly" charset="0"/>
              </a:rPr>
              <a:t>…</a:t>
            </a:r>
            <a:r>
              <a:rPr lang="en-GB" sz="3200" dirty="0" smtClean="0">
                <a:solidFill>
                  <a:schemeClr val="bg1"/>
                </a:solidFill>
                <a:latin typeface="Chantilly" charset="0"/>
                <a:ea typeface="Chantilly" charset="0"/>
                <a:cs typeface="Chantilly" charset="0"/>
              </a:rPr>
              <a:t>.</a:t>
            </a:r>
          </a:p>
        </p:txBody>
      </p:sp>
      <p:sp>
        <p:nvSpPr>
          <p:cNvPr id="12" name="Rectangle 11"/>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The link</a:t>
            </a: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279" y="873133"/>
            <a:ext cx="3345979" cy="2225207"/>
          </a:xfrm>
          <a:prstGeom prst="rect">
            <a:avLst/>
          </a:prstGeom>
        </p:spPr>
      </p:pic>
      <p:sp>
        <p:nvSpPr>
          <p:cNvPr id="18" name="Rectangle 17"/>
          <p:cNvSpPr/>
          <p:nvPr/>
        </p:nvSpPr>
        <p:spPr>
          <a:xfrm>
            <a:off x="567278" y="5431376"/>
            <a:ext cx="11624717" cy="1077218"/>
          </a:xfrm>
          <a:prstGeom prst="rect">
            <a:avLst/>
          </a:prstGeom>
        </p:spPr>
        <p:txBody>
          <a:bodyPr wrap="square">
            <a:spAutoFit/>
          </a:bodyPr>
          <a:lstStyle/>
          <a:p>
            <a:r>
              <a:rPr lang="en-GB" sz="3200" dirty="0" smtClean="0">
                <a:solidFill>
                  <a:schemeClr val="bg1"/>
                </a:solidFill>
                <a:latin typeface="Chantilly" charset="0"/>
                <a:ea typeface="Chantilly" charset="0"/>
                <a:cs typeface="Chantilly" charset="0"/>
              </a:rPr>
              <a:t>With the right support we can help him understand the rules which govern the world around him</a:t>
            </a:r>
          </a:p>
        </p:txBody>
      </p:sp>
    </p:spTree>
    <p:extLst>
      <p:ext uri="{BB962C8B-B14F-4D97-AF65-F5344CB8AC3E}">
        <p14:creationId xmlns:p14="http://schemas.microsoft.com/office/powerpoint/2010/main" val="987971412"/>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6" name="Rectangle 5"/>
          <p:cNvSpPr/>
          <p:nvPr/>
        </p:nvSpPr>
        <p:spPr>
          <a:xfrm>
            <a:off x="4152797" y="1727440"/>
            <a:ext cx="8039203" cy="3416320"/>
          </a:xfrm>
          <a:prstGeom prst="rect">
            <a:avLst/>
          </a:prstGeom>
        </p:spPr>
        <p:txBody>
          <a:bodyPr wrap="square">
            <a:spAutoFit/>
          </a:bodyPr>
          <a:lstStyle/>
          <a:p>
            <a:r>
              <a:rPr lang="en-US" sz="5400" dirty="0" smtClean="0">
                <a:solidFill>
                  <a:srgbClr val="C5C9CC"/>
                </a:solidFill>
                <a:latin typeface="Chantilly" charset="0"/>
                <a:ea typeface="Chantilly" charset="0"/>
                <a:cs typeface="Chantilly" charset="0"/>
              </a:rPr>
              <a:t>What is autism? Understanding diversity</a:t>
            </a:r>
          </a:p>
          <a:p>
            <a:r>
              <a:rPr lang="en-US" sz="5400" dirty="0" smtClean="0">
                <a:solidFill>
                  <a:srgbClr val="C5C9CC"/>
                </a:solidFill>
                <a:latin typeface="Chantilly" charset="0"/>
                <a:ea typeface="Chantilly" charset="0"/>
                <a:cs typeface="Chantilly" charset="0"/>
              </a:rPr>
              <a:t>The link</a:t>
            </a:r>
          </a:p>
          <a:p>
            <a:r>
              <a:rPr lang="en-US" sz="5400" dirty="0" smtClean="0">
                <a:solidFill>
                  <a:schemeClr val="bg1"/>
                </a:solidFill>
                <a:latin typeface="Chantilly" charset="0"/>
                <a:ea typeface="Chantilly" charset="0"/>
                <a:cs typeface="Chantilly" charset="0"/>
              </a:rPr>
              <a:t>What I learnt</a:t>
            </a:r>
            <a:endParaRPr lang="en-US" sz="5400" dirty="0" smtClean="0">
              <a:solidFill>
                <a:srgbClr val="C5C9CC"/>
              </a:solidFill>
              <a:latin typeface="Chantilly" charset="0"/>
              <a:ea typeface="Chantilly" charset="0"/>
              <a:cs typeface="Chantilly"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839" y="3729531"/>
            <a:ext cx="251999" cy="251999"/>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91987" y="4536325"/>
            <a:ext cx="251999" cy="251999"/>
          </a:xfrm>
          <a:prstGeom prst="rect">
            <a:avLst/>
          </a:prstGeom>
        </p:spPr>
      </p:pic>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1986" y="2922737"/>
            <a:ext cx="251999" cy="251999"/>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509" y="2112859"/>
            <a:ext cx="251999" cy="251999"/>
          </a:xfrm>
          <a:prstGeom prst="rect">
            <a:avLst/>
          </a:prstGeom>
        </p:spPr>
      </p:pic>
    </p:spTree>
    <p:extLst>
      <p:ext uri="{BB962C8B-B14F-4D97-AF65-F5344CB8AC3E}">
        <p14:creationId xmlns:p14="http://schemas.microsoft.com/office/powerpoint/2010/main" val="1413444313"/>
      </p:ext>
    </p:extLst>
  </p:cSld>
  <p:clrMapOvr>
    <a:masterClrMapping/>
  </p:clrMapOvr>
  <p:transition spd="slow">
    <p:push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857" y="2193932"/>
            <a:ext cx="2543162" cy="2543162"/>
          </a:xfrm>
          <a:prstGeom prst="rect">
            <a:avLst/>
          </a:prstGeom>
        </p:spPr>
      </p:pic>
      <p:sp>
        <p:nvSpPr>
          <p:cNvPr id="11" name="Rectangle 10"/>
          <p:cNvSpPr/>
          <p:nvPr/>
        </p:nvSpPr>
        <p:spPr>
          <a:xfrm>
            <a:off x="2708283" y="4489647"/>
            <a:ext cx="6848460" cy="1015663"/>
          </a:xfrm>
          <a:prstGeom prst="rect">
            <a:avLst/>
          </a:prstGeom>
        </p:spPr>
        <p:txBody>
          <a:bodyPr wrap="square">
            <a:spAutoFit/>
          </a:bodyPr>
          <a:lstStyle/>
          <a:p>
            <a:pPr algn="ctr"/>
            <a:r>
              <a:rPr lang="en-US" sz="3600" b="1" dirty="0" smtClean="0">
                <a:solidFill>
                  <a:schemeClr val="bg1"/>
                </a:solidFill>
                <a:latin typeface="Chantilly" charset="0"/>
                <a:ea typeface="Chantilly" charset="0"/>
                <a:cs typeface="Chantilly" charset="0"/>
              </a:rPr>
              <a:t>The Reason I Jump</a:t>
            </a:r>
          </a:p>
          <a:p>
            <a:pPr algn="ctr"/>
            <a:r>
              <a:rPr lang="en-US" sz="2400" b="1" dirty="0">
                <a:solidFill>
                  <a:schemeClr val="bg1"/>
                </a:solidFill>
                <a:latin typeface="Chantilly" charset="0"/>
                <a:ea typeface="Chantilly" charset="0"/>
                <a:cs typeface="Chantilly" charset="0"/>
              </a:rPr>
              <a:t>Naoki </a:t>
            </a:r>
            <a:r>
              <a:rPr lang="en-US" sz="2400" b="1" dirty="0" err="1">
                <a:solidFill>
                  <a:schemeClr val="bg1"/>
                </a:solidFill>
                <a:latin typeface="Chantilly" charset="0"/>
                <a:ea typeface="Chantilly" charset="0"/>
                <a:cs typeface="Chantilly" charset="0"/>
              </a:rPr>
              <a:t>Higashida</a:t>
            </a:r>
            <a:endParaRPr lang="en-US" sz="2400" b="1" dirty="0">
              <a:solidFill>
                <a:schemeClr val="bg1"/>
              </a:solidFill>
              <a:latin typeface="Chantilly" charset="0"/>
              <a:ea typeface="Chantilly" charset="0"/>
              <a:cs typeface="Chantilly" charset="0"/>
            </a:endParaRPr>
          </a:p>
        </p:txBody>
      </p:sp>
    </p:spTree>
    <p:extLst>
      <p:ext uri="{BB962C8B-B14F-4D97-AF65-F5344CB8AC3E}">
        <p14:creationId xmlns:p14="http://schemas.microsoft.com/office/powerpoint/2010/main" val="982194675"/>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4485E"/>
        </a:solidFill>
        <a:effectLst/>
      </p:bgPr>
    </p:bg>
    <p:spTree>
      <p:nvGrpSpPr>
        <p:cNvPr id="1" name=""/>
        <p:cNvGrpSpPr/>
        <p:nvPr/>
      </p:nvGrpSpPr>
      <p:grpSpPr>
        <a:xfrm>
          <a:off x="0" y="0"/>
          <a:ext cx="0" cy="0"/>
          <a:chOff x="0" y="0"/>
          <a:chExt cx="0" cy="0"/>
        </a:xfrm>
      </p:grpSpPr>
      <p:sp>
        <p:nvSpPr>
          <p:cNvPr id="4" name="TextBox 3"/>
          <p:cNvSpPr txBox="1"/>
          <p:nvPr/>
        </p:nvSpPr>
        <p:spPr>
          <a:xfrm>
            <a:off x="623455" y="1496490"/>
            <a:ext cx="5546261" cy="1938992"/>
          </a:xfrm>
          <a:prstGeom prst="rect">
            <a:avLst/>
          </a:prstGeom>
          <a:noFill/>
        </p:spPr>
        <p:txBody>
          <a:bodyPr wrap="square" rtlCol="0">
            <a:spAutoFit/>
          </a:bodyPr>
          <a:lstStyle/>
          <a:p>
            <a:r>
              <a:rPr lang="en-US" sz="4000" dirty="0" smtClean="0">
                <a:solidFill>
                  <a:schemeClr val="bg1"/>
                </a:solidFill>
                <a:latin typeface="Chantilly" charset="0"/>
                <a:ea typeface="Chantilly" charset="0"/>
                <a:cs typeface="Chantilly" charset="0"/>
              </a:rPr>
              <a:t>Is there a link between</a:t>
            </a:r>
          </a:p>
          <a:p>
            <a:r>
              <a:rPr lang="en-US" sz="4000" dirty="0">
                <a:solidFill>
                  <a:schemeClr val="bg1"/>
                </a:solidFill>
                <a:latin typeface="Chantilly" charset="0"/>
                <a:ea typeface="Chantilly" charset="0"/>
                <a:cs typeface="Chantilly" charset="0"/>
              </a:rPr>
              <a:t>a</a:t>
            </a:r>
            <a:r>
              <a:rPr lang="en-US" sz="4000" dirty="0" smtClean="0">
                <a:solidFill>
                  <a:schemeClr val="bg1"/>
                </a:solidFill>
                <a:latin typeface="Chantilly" charset="0"/>
                <a:ea typeface="Chantilly" charset="0"/>
                <a:cs typeface="Chantilly" charset="0"/>
              </a:rPr>
              <a:t>utism and engineering? </a:t>
            </a:r>
          </a:p>
        </p:txBody>
      </p:sp>
      <p:sp>
        <p:nvSpPr>
          <p:cNvPr id="5" name="TextBox 4"/>
          <p:cNvSpPr txBox="1"/>
          <p:nvPr/>
        </p:nvSpPr>
        <p:spPr>
          <a:xfrm>
            <a:off x="1197024" y="3972365"/>
            <a:ext cx="4972692" cy="400110"/>
          </a:xfrm>
          <a:prstGeom prst="rect">
            <a:avLst/>
          </a:prstGeom>
          <a:noFill/>
        </p:spPr>
        <p:txBody>
          <a:bodyPr wrap="square" rtlCol="0">
            <a:spAutoFit/>
          </a:bodyPr>
          <a:lstStyle/>
          <a:p>
            <a:r>
              <a:rPr lang="en-US" sz="2000" dirty="0" smtClean="0">
                <a:solidFill>
                  <a:srgbClr val="C7C9CF"/>
                </a:solidFill>
                <a:latin typeface="Chantilly" charset="0"/>
                <a:ea typeface="Chantilly" charset="0"/>
                <a:cs typeface="Chantilly" charset="0"/>
              </a:rPr>
              <a:t>by Andrew Rutter</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9149" y="1355224"/>
            <a:ext cx="2316814" cy="231681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66351" y="1692196"/>
            <a:ext cx="1646943" cy="164287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9929" y="1731566"/>
            <a:ext cx="1564131" cy="1564131"/>
          </a:xfrm>
          <a:prstGeom prst="rect">
            <a:avLst/>
          </a:prstGeom>
        </p:spPr>
      </p:pic>
    </p:spTree>
    <p:extLst>
      <p:ext uri="{BB962C8B-B14F-4D97-AF65-F5344CB8AC3E}">
        <p14:creationId xmlns:p14="http://schemas.microsoft.com/office/powerpoint/2010/main" val="529399886"/>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Reason I Jum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1384" y="310152"/>
            <a:ext cx="11089232" cy="6237693"/>
          </a:xfrm>
          <a:prstGeom prst="rect">
            <a:avLst/>
          </a:prstGeom>
        </p:spPr>
      </p:pic>
    </p:spTree>
    <p:extLst>
      <p:ext uri="{BB962C8B-B14F-4D97-AF65-F5344CB8AC3E}">
        <p14:creationId xmlns:p14="http://schemas.microsoft.com/office/powerpoint/2010/main" val="22985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875" y="2355950"/>
            <a:ext cx="2219126" cy="2219126"/>
          </a:xfrm>
          <a:prstGeom prst="rect">
            <a:avLst/>
          </a:prstGeom>
        </p:spPr>
      </p:pic>
    </p:spTree>
    <p:extLst>
      <p:ext uri="{BB962C8B-B14F-4D97-AF65-F5344CB8AC3E}">
        <p14:creationId xmlns:p14="http://schemas.microsoft.com/office/powerpoint/2010/main" val="489320840"/>
      </p:ext>
    </p:extLst>
  </p:cSld>
  <p:clrMapOvr>
    <a:masterClrMapping/>
  </p:clrMapOvr>
  <p:transition spd="slow">
    <p:push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0" name="Rectangle 9"/>
          <p:cNvSpPr/>
          <p:nvPr/>
        </p:nvSpPr>
        <p:spPr>
          <a:xfrm>
            <a:off x="2202875" y="1244247"/>
            <a:ext cx="9989122" cy="3231654"/>
          </a:xfrm>
          <a:prstGeom prst="rect">
            <a:avLst/>
          </a:prstGeom>
        </p:spPr>
        <p:txBody>
          <a:bodyPr wrap="square">
            <a:spAutoFit/>
          </a:bodyPr>
          <a:lstStyle/>
          <a:p>
            <a:pPr marL="457200" indent="-457200">
              <a:buFont typeface="Arial" charset="0"/>
              <a:buChar char="•"/>
            </a:pPr>
            <a:r>
              <a:rPr lang="en-GB" sz="2800" dirty="0" smtClean="0">
                <a:solidFill>
                  <a:schemeClr val="bg1"/>
                </a:solidFill>
                <a:latin typeface="Chantilly" charset="0"/>
                <a:ea typeface="Chantilly" charset="0"/>
                <a:cs typeface="Chantilly" charset="0"/>
              </a:rPr>
              <a:t>Get Support !</a:t>
            </a:r>
          </a:p>
          <a:p>
            <a:pPr marL="457200" indent="-457200">
              <a:buFont typeface="Arial" charset="0"/>
              <a:buChar char="•"/>
            </a:pPr>
            <a:endParaRPr lang="en-GB" dirty="0">
              <a:solidFill>
                <a:schemeClr val="bg1"/>
              </a:solidFill>
              <a:latin typeface="Chantilly" charset="0"/>
              <a:ea typeface="Chantilly" charset="0"/>
              <a:cs typeface="Chantilly" charset="0"/>
            </a:endParaRPr>
          </a:p>
          <a:p>
            <a:pPr marL="457200" indent="-457200">
              <a:buFont typeface="Arial" charset="0"/>
              <a:buChar char="•"/>
            </a:pPr>
            <a:r>
              <a:rPr lang="en-GB" sz="2800" dirty="0" smtClean="0">
                <a:solidFill>
                  <a:schemeClr val="bg1"/>
                </a:solidFill>
                <a:latin typeface="Chantilly" charset="0"/>
                <a:ea typeface="Chantilly" charset="0"/>
                <a:cs typeface="Chantilly" charset="0"/>
              </a:rPr>
              <a:t>Find your network of people sharing a similar experience. E.g. a charity such as PARC(</a:t>
            </a:r>
            <a:r>
              <a:rPr lang="en-GB" sz="2800" dirty="0">
                <a:solidFill>
                  <a:schemeClr val="bg1"/>
                </a:solidFill>
                <a:latin typeface="Chantilly" charset="0"/>
                <a:ea typeface="Chantilly" charset="0"/>
                <a:cs typeface="Chantilly" charset="0"/>
              </a:rPr>
              <a:t>C</a:t>
            </a:r>
            <a:r>
              <a:rPr lang="en-GB" sz="2800" dirty="0" smtClean="0">
                <a:solidFill>
                  <a:schemeClr val="bg1"/>
                </a:solidFill>
                <a:latin typeface="Chantilly" charset="0"/>
                <a:ea typeface="Chantilly" charset="0"/>
                <a:cs typeface="Chantilly" charset="0"/>
              </a:rPr>
              <a:t>helmsford), SNAP(Warley), NAS</a:t>
            </a:r>
          </a:p>
          <a:p>
            <a:pPr marL="457200" indent="-457200">
              <a:buFont typeface="Arial" charset="0"/>
              <a:buChar char="•"/>
            </a:pPr>
            <a:endParaRPr lang="en-GB" dirty="0">
              <a:solidFill>
                <a:schemeClr val="bg1"/>
              </a:solidFill>
              <a:latin typeface="Chantilly" charset="0"/>
              <a:ea typeface="Chantilly" charset="0"/>
              <a:cs typeface="Chantilly" charset="0"/>
            </a:endParaRPr>
          </a:p>
          <a:p>
            <a:pPr marL="457200" indent="-457200">
              <a:buFont typeface="Arial" charset="0"/>
              <a:buChar char="•"/>
            </a:pPr>
            <a:r>
              <a:rPr lang="en-GB" sz="2800" dirty="0" smtClean="0">
                <a:solidFill>
                  <a:schemeClr val="bg1"/>
                </a:solidFill>
                <a:latin typeface="Chantilly" charset="0"/>
                <a:ea typeface="Chantilly" charset="0"/>
                <a:cs typeface="Chantilly" charset="0"/>
              </a:rPr>
              <a:t>You can learn from those further along in their journey, giving you a perspective that you wont get by yourself. </a:t>
            </a:r>
            <a:endParaRPr lang="en-GB" sz="2800" dirty="0">
              <a:solidFill>
                <a:schemeClr val="bg1"/>
              </a:solidFill>
              <a:latin typeface="Chantilly" charset="0"/>
              <a:ea typeface="Chantilly" charset="0"/>
              <a:cs typeface="Chantilly" charset="0"/>
            </a:endParaRPr>
          </a:p>
        </p:txBody>
      </p:sp>
      <p:sp>
        <p:nvSpPr>
          <p:cNvPr id="8" name="Rectangle 7"/>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What I learnt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1811180"/>
            <a:ext cx="1654333" cy="165433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338" y="4662023"/>
            <a:ext cx="1195423" cy="183984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5055" y="4664768"/>
            <a:ext cx="1257300" cy="1839849"/>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1729" y="4662024"/>
            <a:ext cx="1142992" cy="1839849"/>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7015" y="4662023"/>
            <a:ext cx="1839849" cy="183984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1088" y="4645085"/>
            <a:ext cx="3044113" cy="1839849"/>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99425" y="4662022"/>
            <a:ext cx="1839849" cy="1839849"/>
          </a:xfrm>
          <a:prstGeom prst="rect">
            <a:avLst/>
          </a:prstGeom>
        </p:spPr>
      </p:pic>
    </p:spTree>
    <p:extLst>
      <p:ext uri="{BB962C8B-B14F-4D97-AF65-F5344CB8AC3E}">
        <p14:creationId xmlns:p14="http://schemas.microsoft.com/office/powerpoint/2010/main" val="2003377100"/>
      </p:ext>
    </p:extLst>
  </p:cSld>
  <p:clrMapOvr>
    <a:masterClrMapping/>
  </p:clrMapOvr>
  <p:transition spd="slow">
    <p:push dir="u"/>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0" name="Rectangle 9"/>
          <p:cNvSpPr/>
          <p:nvPr/>
        </p:nvSpPr>
        <p:spPr>
          <a:xfrm>
            <a:off x="2202875" y="1244247"/>
            <a:ext cx="9989122" cy="4585871"/>
          </a:xfrm>
          <a:prstGeom prst="rect">
            <a:avLst/>
          </a:prstGeom>
        </p:spPr>
        <p:txBody>
          <a:bodyPr wrap="square">
            <a:spAutoFit/>
          </a:bodyPr>
          <a:lstStyle/>
          <a:p>
            <a:r>
              <a:rPr lang="en-US" sz="2800" dirty="0" smtClean="0">
                <a:solidFill>
                  <a:schemeClr val="bg1"/>
                </a:solidFill>
                <a:latin typeface="Chantilly" charset="0"/>
                <a:ea typeface="Chantilly" charset="0"/>
                <a:cs typeface="Chantilly" charset="0"/>
              </a:rPr>
              <a:t>Autism advocacy:</a:t>
            </a:r>
          </a:p>
          <a:p>
            <a:r>
              <a:rPr lang="en-GB" sz="2000" i="1" dirty="0" smtClean="0">
                <a:solidFill>
                  <a:schemeClr val="bg1"/>
                </a:solidFill>
                <a:latin typeface="Chantilly" charset="0"/>
                <a:ea typeface="Chantilly" charset="0"/>
                <a:cs typeface="Chantilly" charset="0"/>
              </a:rPr>
              <a:t>Autism </a:t>
            </a:r>
            <a:r>
              <a:rPr lang="en-GB" sz="2000" i="1" dirty="0">
                <a:solidFill>
                  <a:schemeClr val="bg1"/>
                </a:solidFill>
                <a:latin typeface="Chantilly" charset="0"/>
                <a:ea typeface="Chantilly" charset="0"/>
                <a:cs typeface="Chantilly" charset="0"/>
              </a:rPr>
              <a:t>isn't something a person has, or a "shell" that a person is trapped inside. There's no normal child hidden behind the autism. Autism is a way of being. It is pervasive; it </a:t>
            </a:r>
            <a:r>
              <a:rPr lang="en-GB" sz="2000" i="1" dirty="0" err="1">
                <a:solidFill>
                  <a:schemeClr val="bg1"/>
                </a:solidFill>
                <a:latin typeface="Chantilly" charset="0"/>
                <a:ea typeface="Chantilly" charset="0"/>
                <a:cs typeface="Chantilly" charset="0"/>
              </a:rPr>
              <a:t>colors</a:t>
            </a:r>
            <a:r>
              <a:rPr lang="en-GB" sz="2000" i="1" dirty="0">
                <a:solidFill>
                  <a:schemeClr val="bg1"/>
                </a:solidFill>
                <a:latin typeface="Chantilly" charset="0"/>
                <a:ea typeface="Chantilly" charset="0"/>
                <a:cs typeface="Chantilly" charset="0"/>
              </a:rPr>
              <a:t> every experience, every sensation, perception, thought, emotion, and encounter, every aspect of </a:t>
            </a:r>
            <a:r>
              <a:rPr lang="en-GB" sz="2000" i="1" dirty="0" smtClean="0">
                <a:solidFill>
                  <a:schemeClr val="bg1"/>
                </a:solidFill>
                <a:latin typeface="Chantilly" charset="0"/>
                <a:ea typeface="Chantilly" charset="0"/>
                <a:cs typeface="Chantilly" charset="0"/>
              </a:rPr>
              <a:t>existence</a:t>
            </a:r>
            <a:r>
              <a:rPr lang="mr-IN" sz="2000" i="1" dirty="0" smtClean="0">
                <a:solidFill>
                  <a:schemeClr val="bg1"/>
                </a:solidFill>
                <a:latin typeface="Chantilly" charset="0"/>
                <a:ea typeface="Chantilly" charset="0"/>
                <a:cs typeface="Chantilly" charset="0"/>
              </a:rPr>
              <a:t>…</a:t>
            </a:r>
            <a:r>
              <a:rPr lang="en-GB" sz="2000" i="1" dirty="0" smtClean="0">
                <a:solidFill>
                  <a:schemeClr val="bg1"/>
                </a:solidFill>
                <a:latin typeface="Chantilly" charset="0"/>
                <a:ea typeface="Chantilly" charset="0"/>
                <a:cs typeface="Chantilly" charset="0"/>
              </a:rPr>
              <a:t>.</a:t>
            </a:r>
          </a:p>
          <a:p>
            <a:pPr algn="r"/>
            <a:r>
              <a:rPr lang="en-GB" sz="2000" i="1" dirty="0">
                <a:solidFill>
                  <a:schemeClr val="bg1"/>
                </a:solidFill>
                <a:latin typeface="Chantilly" charset="0"/>
                <a:ea typeface="Chantilly" charset="0"/>
                <a:cs typeface="Chantilly" charset="0"/>
              </a:rPr>
              <a:t>Jim Sinclair  http://</a:t>
            </a:r>
            <a:r>
              <a:rPr lang="en-GB" sz="2000" i="1" dirty="0" err="1">
                <a:solidFill>
                  <a:schemeClr val="bg1"/>
                </a:solidFill>
                <a:latin typeface="Chantilly" charset="0"/>
                <a:ea typeface="Chantilly" charset="0"/>
                <a:cs typeface="Chantilly" charset="0"/>
              </a:rPr>
              <a:t>www.autreat.com</a:t>
            </a:r>
            <a:r>
              <a:rPr lang="en-GB" sz="2000" i="1" dirty="0">
                <a:solidFill>
                  <a:schemeClr val="bg1"/>
                </a:solidFill>
                <a:latin typeface="Chantilly" charset="0"/>
                <a:ea typeface="Chantilly" charset="0"/>
                <a:cs typeface="Chantilly" charset="0"/>
              </a:rPr>
              <a:t>/</a:t>
            </a:r>
            <a:r>
              <a:rPr lang="en-GB" sz="2000" i="1" dirty="0" err="1">
                <a:solidFill>
                  <a:schemeClr val="bg1"/>
                </a:solidFill>
                <a:latin typeface="Chantilly" charset="0"/>
                <a:ea typeface="Chantilly" charset="0"/>
                <a:cs typeface="Chantilly" charset="0"/>
              </a:rPr>
              <a:t>dont_mourn.html</a:t>
            </a:r>
            <a:endParaRPr lang="en-GB" sz="2000" i="1" dirty="0">
              <a:solidFill>
                <a:schemeClr val="bg1"/>
              </a:solidFill>
              <a:latin typeface="Chantilly" charset="0"/>
              <a:ea typeface="Chantilly" charset="0"/>
              <a:cs typeface="Chantilly" charset="0"/>
            </a:endParaRPr>
          </a:p>
          <a:p>
            <a:endParaRPr lang="en-GB" sz="1200" dirty="0">
              <a:solidFill>
                <a:schemeClr val="bg1"/>
              </a:solidFill>
              <a:latin typeface="Chantilly" charset="0"/>
              <a:ea typeface="Chantilly" charset="0"/>
              <a:cs typeface="Chantilly" charset="0"/>
            </a:endParaRPr>
          </a:p>
          <a:p>
            <a:pPr fontAlgn="auto"/>
            <a:r>
              <a:rPr lang="en-GB" sz="2800" dirty="0" smtClean="0">
                <a:solidFill>
                  <a:schemeClr val="bg1"/>
                </a:solidFill>
                <a:latin typeface="Chantilly" charset="0"/>
                <a:ea typeface="Chantilly" charset="0"/>
                <a:cs typeface="Chantilly" charset="0"/>
              </a:rPr>
              <a:t>There is no piece missing from the jigsaw puzzle</a:t>
            </a:r>
          </a:p>
          <a:p>
            <a:pPr fontAlgn="auto"/>
            <a:endParaRPr lang="en-GB" sz="1200" dirty="0">
              <a:solidFill>
                <a:schemeClr val="bg1"/>
              </a:solidFill>
              <a:latin typeface="Chantilly" charset="0"/>
              <a:ea typeface="Chantilly" charset="0"/>
              <a:cs typeface="Chantilly" charset="0"/>
            </a:endParaRPr>
          </a:p>
          <a:p>
            <a:pPr fontAlgn="auto"/>
            <a:r>
              <a:rPr lang="en-GB" sz="2800" dirty="0" smtClean="0">
                <a:solidFill>
                  <a:schemeClr val="bg1"/>
                </a:solidFill>
                <a:latin typeface="Chantilly" charset="0"/>
                <a:ea typeface="Chantilly" charset="0"/>
                <a:cs typeface="Chantilly" charset="0"/>
              </a:rPr>
              <a:t>Autistic </a:t>
            </a:r>
            <a:r>
              <a:rPr lang="en-GB" sz="2800" dirty="0">
                <a:solidFill>
                  <a:schemeClr val="bg1"/>
                </a:solidFill>
                <a:latin typeface="Chantilly" charset="0"/>
                <a:ea typeface="Chantilly" charset="0"/>
                <a:cs typeface="Chantilly" charset="0"/>
              </a:rPr>
              <a:t>people have a hard time living in a world not built for them. </a:t>
            </a:r>
          </a:p>
          <a:p>
            <a:pPr fontAlgn="auto"/>
            <a:r>
              <a:rPr lang="en-GB" sz="2800" dirty="0">
                <a:solidFill>
                  <a:schemeClr val="bg1"/>
                </a:solidFill>
                <a:latin typeface="Chantilly" charset="0"/>
                <a:ea typeface="Chantilly" charset="0"/>
                <a:cs typeface="Chantilly" charset="0"/>
              </a:rPr>
              <a:t>The best </a:t>
            </a:r>
            <a:r>
              <a:rPr lang="en-GB" sz="2800" dirty="0" smtClean="0">
                <a:solidFill>
                  <a:schemeClr val="bg1"/>
                </a:solidFill>
                <a:latin typeface="Chantilly" charset="0"/>
                <a:ea typeface="Chantilly" charset="0"/>
                <a:cs typeface="Chantilly" charset="0"/>
              </a:rPr>
              <a:t>management </a:t>
            </a:r>
            <a:r>
              <a:rPr lang="en-GB" sz="2800" dirty="0">
                <a:solidFill>
                  <a:schemeClr val="bg1"/>
                </a:solidFill>
                <a:latin typeface="Chantilly" charset="0"/>
                <a:ea typeface="Chantilly" charset="0"/>
                <a:cs typeface="Chantilly" charset="0"/>
              </a:rPr>
              <a:t>for </a:t>
            </a:r>
            <a:r>
              <a:rPr lang="en-GB" sz="2800" dirty="0" smtClean="0">
                <a:solidFill>
                  <a:schemeClr val="bg1"/>
                </a:solidFill>
                <a:latin typeface="Chantilly" charset="0"/>
                <a:ea typeface="Chantilly" charset="0"/>
                <a:cs typeface="Chantilly" charset="0"/>
              </a:rPr>
              <a:t>autism </a:t>
            </a:r>
            <a:r>
              <a:rPr lang="en-GB" sz="2800" dirty="0">
                <a:solidFill>
                  <a:schemeClr val="bg1"/>
                </a:solidFill>
                <a:latin typeface="Chantilly" charset="0"/>
                <a:ea typeface="Chantilly" charset="0"/>
                <a:cs typeface="Chantilly" charset="0"/>
              </a:rPr>
              <a:t>is to be found in understanding teachers, accommodating employers, supportive communities, and parents who have faith in their children's </a:t>
            </a:r>
            <a:r>
              <a:rPr lang="en-GB" sz="2800" dirty="0" smtClean="0">
                <a:solidFill>
                  <a:schemeClr val="bg1"/>
                </a:solidFill>
                <a:latin typeface="Chantilly" charset="0"/>
                <a:ea typeface="Chantilly" charset="0"/>
                <a:cs typeface="Chantilly" charset="0"/>
              </a:rPr>
              <a:t>potential</a:t>
            </a:r>
            <a:endParaRPr lang="en-GB" sz="900" dirty="0" smtClean="0">
              <a:solidFill>
                <a:schemeClr val="bg1"/>
              </a:solidFill>
              <a:latin typeface="Chantilly" charset="0"/>
              <a:ea typeface="Chantilly" charset="0"/>
              <a:cs typeface="Chantilly" charset="0"/>
            </a:endParaRPr>
          </a:p>
        </p:txBody>
      </p:sp>
      <p:sp>
        <p:nvSpPr>
          <p:cNvPr id="8" name="Rectangle 7"/>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What I learnt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281" y="1407627"/>
            <a:ext cx="1747493" cy="1747493"/>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422" y="934924"/>
            <a:ext cx="2692897" cy="269289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527" y="3861048"/>
            <a:ext cx="1354998" cy="1354998"/>
          </a:xfrm>
          <a:prstGeom prst="rect">
            <a:avLst/>
          </a:prstGeom>
        </p:spPr>
      </p:pic>
    </p:spTree>
    <p:extLst>
      <p:ext uri="{BB962C8B-B14F-4D97-AF65-F5344CB8AC3E}">
        <p14:creationId xmlns:p14="http://schemas.microsoft.com/office/powerpoint/2010/main" val="1461095048"/>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10" name="Rectangle 9"/>
          <p:cNvSpPr/>
          <p:nvPr/>
        </p:nvSpPr>
        <p:spPr>
          <a:xfrm>
            <a:off x="2566737" y="908720"/>
            <a:ext cx="9625263" cy="5447645"/>
          </a:xfrm>
          <a:prstGeom prst="rect">
            <a:avLst/>
          </a:prstGeom>
        </p:spPr>
        <p:txBody>
          <a:bodyPr wrap="square">
            <a:spAutoFit/>
          </a:bodyPr>
          <a:lstStyle/>
          <a:p>
            <a:r>
              <a:rPr lang="en-US" sz="2800" dirty="0" smtClean="0">
                <a:solidFill>
                  <a:schemeClr val="bg1"/>
                </a:solidFill>
                <a:latin typeface="Chantilly" charset="0"/>
                <a:ea typeface="Chantilly" charset="0"/>
                <a:cs typeface="Chantilly" charset="0"/>
              </a:rPr>
              <a:t>So going back </a:t>
            </a:r>
            <a:r>
              <a:rPr lang="en-US" sz="2800" dirty="0">
                <a:solidFill>
                  <a:schemeClr val="bg1"/>
                </a:solidFill>
                <a:latin typeface="Chantilly" charset="0"/>
                <a:ea typeface="Chantilly" charset="0"/>
                <a:cs typeface="Chantilly" charset="0"/>
              </a:rPr>
              <a:t>to that </a:t>
            </a:r>
            <a:r>
              <a:rPr lang="en-US" sz="2800" dirty="0" smtClean="0">
                <a:solidFill>
                  <a:schemeClr val="bg1"/>
                </a:solidFill>
                <a:latin typeface="Chantilly" charset="0"/>
                <a:ea typeface="Chantilly" charset="0"/>
                <a:cs typeface="Chantilly" charset="0"/>
              </a:rPr>
              <a:t>note </a:t>
            </a:r>
            <a:r>
              <a:rPr lang="en-US" sz="2800" dirty="0">
                <a:solidFill>
                  <a:schemeClr val="bg1"/>
                </a:solidFill>
                <a:latin typeface="Chantilly" charset="0"/>
                <a:ea typeface="Chantilly" charset="0"/>
                <a:cs typeface="Chantilly" charset="0"/>
              </a:rPr>
              <a:t>from my daughters nursery </a:t>
            </a:r>
            <a:r>
              <a:rPr lang="en-US" sz="2800" dirty="0" smtClean="0">
                <a:solidFill>
                  <a:schemeClr val="bg1"/>
                </a:solidFill>
                <a:latin typeface="Chantilly" charset="0"/>
                <a:ea typeface="Chantilly" charset="0"/>
                <a:cs typeface="Chantilly" charset="0"/>
              </a:rPr>
              <a:t>5 </a:t>
            </a:r>
            <a:r>
              <a:rPr lang="en-US" sz="2800" dirty="0">
                <a:solidFill>
                  <a:schemeClr val="bg1"/>
                </a:solidFill>
                <a:latin typeface="Chantilly" charset="0"/>
                <a:ea typeface="Chantilly" charset="0"/>
                <a:cs typeface="Chantilly" charset="0"/>
              </a:rPr>
              <a:t>years ago. </a:t>
            </a:r>
            <a:r>
              <a:rPr lang="en-US" sz="2800" b="1" dirty="0">
                <a:solidFill>
                  <a:schemeClr val="bg1"/>
                </a:solidFill>
                <a:latin typeface="Chantilly" charset="0"/>
                <a:ea typeface="Chantilly" charset="0"/>
                <a:cs typeface="Chantilly" charset="0"/>
              </a:rPr>
              <a:t>That note was </a:t>
            </a:r>
            <a:r>
              <a:rPr lang="en-US" sz="2800" b="1" dirty="0" smtClean="0">
                <a:solidFill>
                  <a:schemeClr val="bg1"/>
                </a:solidFill>
                <a:latin typeface="Chantilly" charset="0"/>
                <a:ea typeface="Chantilly" charset="0"/>
                <a:cs typeface="Chantilly" charset="0"/>
              </a:rPr>
              <a:t>wrong!</a:t>
            </a:r>
          </a:p>
          <a:p>
            <a:r>
              <a:rPr lang="en-US" sz="2800" dirty="0" smtClean="0">
                <a:solidFill>
                  <a:schemeClr val="bg1"/>
                </a:solidFill>
                <a:latin typeface="Chantilly" charset="0"/>
                <a:ea typeface="Chantilly" charset="0"/>
                <a:cs typeface="Chantilly" charset="0"/>
              </a:rPr>
              <a:t> </a:t>
            </a:r>
            <a:endParaRPr lang="en-US" sz="1200" dirty="0">
              <a:solidFill>
                <a:schemeClr val="bg1"/>
              </a:solidFill>
              <a:latin typeface="Chantilly" charset="0"/>
              <a:ea typeface="Chantilly" charset="0"/>
              <a:cs typeface="Chantilly" charset="0"/>
            </a:endParaRPr>
          </a:p>
          <a:p>
            <a:r>
              <a:rPr lang="en-US" sz="2400" dirty="0" smtClean="0">
                <a:solidFill>
                  <a:schemeClr val="bg1"/>
                </a:solidFill>
                <a:latin typeface="Chantilly" charset="0"/>
                <a:ea typeface="Chantilly" charset="0"/>
                <a:cs typeface="Chantilly" charset="0"/>
              </a:rPr>
              <a:t>Emily </a:t>
            </a:r>
            <a:r>
              <a:rPr lang="en-US" sz="2400" dirty="0">
                <a:solidFill>
                  <a:schemeClr val="bg1"/>
                </a:solidFill>
                <a:latin typeface="Chantilly" charset="0"/>
                <a:ea typeface="Chantilly" charset="0"/>
                <a:cs typeface="Chantilly" charset="0"/>
              </a:rPr>
              <a:t>is NOT </a:t>
            </a:r>
            <a:r>
              <a:rPr lang="en-US" sz="2400" dirty="0" smtClean="0">
                <a:solidFill>
                  <a:schemeClr val="bg1"/>
                </a:solidFill>
                <a:latin typeface="Chantilly" charset="0"/>
                <a:ea typeface="Chantilly" charset="0"/>
                <a:cs typeface="Chantilly" charset="0"/>
              </a:rPr>
              <a:t>sitting </a:t>
            </a:r>
            <a:r>
              <a:rPr lang="en-US" sz="2400" dirty="0">
                <a:solidFill>
                  <a:schemeClr val="bg1"/>
                </a:solidFill>
                <a:latin typeface="Chantilly" charset="0"/>
                <a:ea typeface="Chantilly" charset="0"/>
                <a:cs typeface="Chantilly" charset="0"/>
              </a:rPr>
              <a:t>alone in her own world laughing to </a:t>
            </a:r>
            <a:r>
              <a:rPr lang="en-US" sz="2400" dirty="0" smtClean="0">
                <a:solidFill>
                  <a:schemeClr val="bg1"/>
                </a:solidFill>
                <a:latin typeface="Chantilly" charset="0"/>
                <a:ea typeface="Chantilly" charset="0"/>
                <a:cs typeface="Chantilly" charset="0"/>
              </a:rPr>
              <a:t>herself.  Autism </a:t>
            </a:r>
            <a:r>
              <a:rPr lang="en-US" sz="2400" dirty="0">
                <a:solidFill>
                  <a:schemeClr val="bg1"/>
                </a:solidFill>
                <a:latin typeface="Chantilly" charset="0"/>
                <a:ea typeface="Chantilly" charset="0"/>
                <a:cs typeface="Chantilly" charset="0"/>
              </a:rPr>
              <a:t>is not an </a:t>
            </a:r>
            <a:r>
              <a:rPr lang="en-US" sz="2400" dirty="0" smtClean="0">
                <a:solidFill>
                  <a:schemeClr val="bg1"/>
                </a:solidFill>
                <a:latin typeface="Chantilly" charset="0"/>
                <a:ea typeface="Chantilly" charset="0"/>
                <a:cs typeface="Chantilly" charset="0"/>
              </a:rPr>
              <a:t>appendage. It </a:t>
            </a:r>
            <a:r>
              <a:rPr lang="en-US" sz="2400" dirty="0">
                <a:solidFill>
                  <a:schemeClr val="bg1"/>
                </a:solidFill>
                <a:latin typeface="Chantilly" charset="0"/>
                <a:ea typeface="Chantilly" charset="0"/>
                <a:cs typeface="Chantilly" charset="0"/>
              </a:rPr>
              <a:t>is </a:t>
            </a:r>
            <a:r>
              <a:rPr lang="en-US" sz="2400" b="1" dirty="0">
                <a:solidFill>
                  <a:schemeClr val="bg1"/>
                </a:solidFill>
                <a:latin typeface="Chantilly" charset="0"/>
                <a:ea typeface="Chantilly" charset="0"/>
                <a:cs typeface="Chantilly" charset="0"/>
              </a:rPr>
              <a:t>fundamental to her identity. </a:t>
            </a:r>
            <a:endParaRPr lang="en-US" sz="2400" b="1" dirty="0" smtClean="0">
              <a:solidFill>
                <a:schemeClr val="bg1"/>
              </a:solidFill>
              <a:latin typeface="Chantilly" charset="0"/>
              <a:ea typeface="Chantilly" charset="0"/>
              <a:cs typeface="Chantilly" charset="0"/>
            </a:endParaRPr>
          </a:p>
          <a:p>
            <a:endParaRPr lang="en-US" sz="1200" dirty="0" smtClean="0">
              <a:solidFill>
                <a:schemeClr val="bg1"/>
              </a:solidFill>
              <a:latin typeface="Chantilly" charset="0"/>
              <a:ea typeface="Chantilly" charset="0"/>
              <a:cs typeface="Chantilly" charset="0"/>
            </a:endParaRPr>
          </a:p>
          <a:p>
            <a:endParaRPr lang="en-US" sz="1200" dirty="0">
              <a:solidFill>
                <a:schemeClr val="bg1"/>
              </a:solidFill>
              <a:latin typeface="Chantilly" charset="0"/>
              <a:ea typeface="Chantilly" charset="0"/>
              <a:cs typeface="Chantilly" charset="0"/>
            </a:endParaRPr>
          </a:p>
          <a:p>
            <a:r>
              <a:rPr lang="en-US" sz="2400" dirty="0">
                <a:solidFill>
                  <a:schemeClr val="bg1"/>
                </a:solidFill>
                <a:latin typeface="Chantilly" charset="0"/>
                <a:ea typeface="Chantilly" charset="0"/>
                <a:cs typeface="Chantilly" charset="0"/>
              </a:rPr>
              <a:t>This </a:t>
            </a:r>
            <a:r>
              <a:rPr lang="en-US" sz="2400" dirty="0" smtClean="0">
                <a:solidFill>
                  <a:schemeClr val="bg1"/>
                </a:solidFill>
                <a:latin typeface="Chantilly" charset="0"/>
                <a:ea typeface="Chantilly" charset="0"/>
                <a:cs typeface="Chantilly" charset="0"/>
              </a:rPr>
              <a:t>world </a:t>
            </a:r>
            <a:r>
              <a:rPr lang="en-US" sz="2400" dirty="0">
                <a:solidFill>
                  <a:schemeClr val="bg1"/>
                </a:solidFill>
                <a:latin typeface="Chantilly" charset="0"/>
                <a:ea typeface="Chantilly" charset="0"/>
                <a:cs typeface="Chantilly" charset="0"/>
              </a:rPr>
              <a:t>which the nursery talks about, it is not empty either. </a:t>
            </a:r>
            <a:r>
              <a:rPr lang="en-US" sz="2400" b="1" dirty="0" smtClean="0">
                <a:solidFill>
                  <a:schemeClr val="bg1"/>
                </a:solidFill>
                <a:latin typeface="Chantilly" charset="0"/>
                <a:ea typeface="Chantilly" charset="0"/>
                <a:cs typeface="Chantilly" charset="0"/>
              </a:rPr>
              <a:t>It </a:t>
            </a:r>
            <a:r>
              <a:rPr lang="en-US" sz="2400" b="1" dirty="0">
                <a:solidFill>
                  <a:schemeClr val="bg1"/>
                </a:solidFill>
                <a:latin typeface="Chantilly" charset="0"/>
                <a:ea typeface="Chantilly" charset="0"/>
                <a:cs typeface="Chantilly" charset="0"/>
              </a:rPr>
              <a:t>is full of people </a:t>
            </a:r>
            <a:r>
              <a:rPr lang="en-US" sz="2400" dirty="0">
                <a:solidFill>
                  <a:schemeClr val="bg1"/>
                </a:solidFill>
                <a:latin typeface="Chantilly" charset="0"/>
                <a:ea typeface="Chantilly" charset="0"/>
                <a:cs typeface="Chantilly" charset="0"/>
              </a:rPr>
              <a:t>- 2.8 million of </a:t>
            </a:r>
            <a:r>
              <a:rPr lang="en-US" sz="2400" dirty="0" smtClean="0">
                <a:solidFill>
                  <a:schemeClr val="bg1"/>
                </a:solidFill>
                <a:latin typeface="Chantilly" charset="0"/>
                <a:ea typeface="Chantilly" charset="0"/>
                <a:cs typeface="Chantilly" charset="0"/>
              </a:rPr>
              <a:t>them! </a:t>
            </a:r>
          </a:p>
          <a:p>
            <a:endParaRPr lang="en-US" sz="1200" dirty="0" smtClean="0">
              <a:solidFill>
                <a:schemeClr val="bg1"/>
              </a:solidFill>
              <a:latin typeface="Chantilly" charset="0"/>
              <a:ea typeface="Chantilly" charset="0"/>
              <a:cs typeface="Chantilly" charset="0"/>
            </a:endParaRPr>
          </a:p>
          <a:p>
            <a:r>
              <a:rPr lang="en-US" sz="1200" dirty="0">
                <a:solidFill>
                  <a:schemeClr val="bg1"/>
                </a:solidFill>
                <a:latin typeface="Chantilly" charset="0"/>
                <a:ea typeface="Chantilly" charset="0"/>
                <a:cs typeface="Chantilly" charset="0"/>
              </a:rPr>
              <a:t/>
            </a:r>
            <a:br>
              <a:rPr lang="en-US" sz="1200" dirty="0">
                <a:solidFill>
                  <a:schemeClr val="bg1"/>
                </a:solidFill>
                <a:latin typeface="Chantilly" charset="0"/>
                <a:ea typeface="Chantilly" charset="0"/>
                <a:cs typeface="Chantilly" charset="0"/>
              </a:rPr>
            </a:br>
            <a:r>
              <a:rPr lang="en-US" sz="2400" dirty="0" smtClean="0">
                <a:solidFill>
                  <a:schemeClr val="bg1"/>
                </a:solidFill>
                <a:latin typeface="Chantilly" charset="0"/>
                <a:ea typeface="Chantilly" charset="0"/>
                <a:cs typeface="Chantilly" charset="0"/>
              </a:rPr>
              <a:t>Once </a:t>
            </a:r>
            <a:r>
              <a:rPr lang="en-US" sz="2400" dirty="0">
                <a:solidFill>
                  <a:schemeClr val="bg1"/>
                </a:solidFill>
                <a:latin typeface="Chantilly" charset="0"/>
                <a:ea typeface="Chantilly" charset="0"/>
                <a:cs typeface="Chantilly" charset="0"/>
              </a:rPr>
              <a:t>you get your balance and bearings, you </a:t>
            </a:r>
            <a:r>
              <a:rPr lang="en-US" sz="2400" dirty="0" smtClean="0">
                <a:solidFill>
                  <a:schemeClr val="bg1"/>
                </a:solidFill>
                <a:latin typeface="Chantilly" charset="0"/>
                <a:ea typeface="Chantilly" charset="0"/>
                <a:cs typeface="Chantilly" charset="0"/>
              </a:rPr>
              <a:t>will </a:t>
            </a:r>
            <a:r>
              <a:rPr lang="en-US" sz="2400" dirty="0">
                <a:solidFill>
                  <a:schemeClr val="bg1"/>
                </a:solidFill>
                <a:latin typeface="Chantilly" charset="0"/>
                <a:ea typeface="Chantilly" charset="0"/>
                <a:cs typeface="Chantilly" charset="0"/>
              </a:rPr>
              <a:t>find a world of people who see your own child’s </a:t>
            </a:r>
            <a:r>
              <a:rPr lang="en-US" sz="2400" dirty="0" smtClean="0">
                <a:solidFill>
                  <a:schemeClr val="bg1"/>
                </a:solidFill>
                <a:latin typeface="Chantilly" charset="0"/>
                <a:ea typeface="Chantilly" charset="0"/>
                <a:cs typeface="Chantilly" charset="0"/>
              </a:rPr>
              <a:t>potential</a:t>
            </a:r>
          </a:p>
          <a:p>
            <a:endParaRPr lang="en-US" sz="1200" dirty="0" smtClean="0">
              <a:solidFill>
                <a:schemeClr val="bg1"/>
              </a:solidFill>
              <a:latin typeface="Chantilly" charset="0"/>
              <a:ea typeface="Chantilly" charset="0"/>
              <a:cs typeface="Chantilly" charset="0"/>
            </a:endParaRPr>
          </a:p>
          <a:p>
            <a:endParaRPr lang="en-US" sz="1200" dirty="0">
              <a:solidFill>
                <a:schemeClr val="bg1"/>
              </a:solidFill>
              <a:latin typeface="Chantilly" charset="0"/>
              <a:ea typeface="Chantilly" charset="0"/>
              <a:cs typeface="Chantilly" charset="0"/>
            </a:endParaRPr>
          </a:p>
          <a:p>
            <a:r>
              <a:rPr lang="en-GB" sz="2400" dirty="0" smtClean="0">
                <a:solidFill>
                  <a:schemeClr val="bg1"/>
                </a:solidFill>
                <a:latin typeface="Chantilly" charset="0"/>
                <a:ea typeface="Chantilly" charset="0"/>
                <a:cs typeface="Chantilly" charset="0"/>
              </a:rPr>
              <a:t>There is a future – </a:t>
            </a:r>
            <a:r>
              <a:rPr lang="en-GB" sz="2400" dirty="0">
                <a:solidFill>
                  <a:schemeClr val="bg1"/>
                </a:solidFill>
                <a:latin typeface="Chantilly" charset="0"/>
                <a:ea typeface="Chantilly" charset="0"/>
                <a:cs typeface="Chantilly" charset="0"/>
              </a:rPr>
              <a:t>yes </a:t>
            </a:r>
            <a:r>
              <a:rPr lang="en-GB" sz="2400" dirty="0" smtClean="0">
                <a:solidFill>
                  <a:schemeClr val="bg1"/>
                </a:solidFill>
                <a:latin typeface="Chantilly" charset="0"/>
                <a:ea typeface="Chantilly" charset="0"/>
                <a:cs typeface="Chantilly" charset="0"/>
              </a:rPr>
              <a:t>it </a:t>
            </a:r>
            <a:r>
              <a:rPr lang="en-GB" sz="2400" dirty="0">
                <a:solidFill>
                  <a:schemeClr val="bg1"/>
                </a:solidFill>
                <a:latin typeface="Chantilly" charset="0"/>
                <a:ea typeface="Chantilly" charset="0"/>
                <a:cs typeface="Chantilly" charset="0"/>
              </a:rPr>
              <a:t>varies </a:t>
            </a:r>
            <a:r>
              <a:rPr lang="en-GB" sz="2400" dirty="0" smtClean="0">
                <a:solidFill>
                  <a:schemeClr val="bg1"/>
                </a:solidFill>
                <a:latin typeface="Chantilly" charset="0"/>
                <a:ea typeface="Chantilly" charset="0"/>
                <a:cs typeface="Chantilly" charset="0"/>
              </a:rPr>
              <a:t>immensely!</a:t>
            </a:r>
          </a:p>
          <a:p>
            <a:r>
              <a:rPr lang="en-GB" sz="2400" dirty="0">
                <a:solidFill>
                  <a:schemeClr val="bg1"/>
                </a:solidFill>
                <a:latin typeface="Chantilly" charset="0"/>
                <a:ea typeface="Chantilly" charset="0"/>
                <a:cs typeface="Chantilly" charset="0"/>
              </a:rPr>
              <a:t>T</a:t>
            </a:r>
            <a:r>
              <a:rPr lang="en-GB" sz="2400" dirty="0" smtClean="0">
                <a:solidFill>
                  <a:schemeClr val="bg1"/>
                </a:solidFill>
                <a:latin typeface="Chantilly" charset="0"/>
                <a:ea typeface="Chantilly" charset="0"/>
                <a:cs typeface="Chantilly" charset="0"/>
              </a:rPr>
              <a:t>he child is here now, waiting for their success story to happen.</a:t>
            </a:r>
          </a:p>
        </p:txBody>
      </p:sp>
      <p:sp>
        <p:nvSpPr>
          <p:cNvPr id="8" name="Rectangle 7"/>
          <p:cNvSpPr/>
          <p:nvPr/>
        </p:nvSpPr>
        <p:spPr>
          <a:xfrm>
            <a:off x="5343537" y="42136"/>
            <a:ext cx="6848460" cy="830997"/>
          </a:xfrm>
          <a:prstGeom prst="rect">
            <a:avLst/>
          </a:prstGeom>
        </p:spPr>
        <p:txBody>
          <a:bodyPr wrap="square">
            <a:spAutoFit/>
          </a:bodyPr>
          <a:lstStyle/>
          <a:p>
            <a:pPr algn="ctr"/>
            <a:r>
              <a:rPr lang="en-US" sz="4800" dirty="0" smtClean="0">
                <a:solidFill>
                  <a:schemeClr val="bg1"/>
                </a:solidFill>
                <a:latin typeface="Chantilly" charset="0"/>
                <a:ea typeface="Chantilly" charset="0"/>
                <a:cs typeface="Chantilly" charset="0"/>
              </a:rPr>
              <a:t>And finally</a:t>
            </a:r>
            <a:r>
              <a:rPr lang="mr-IN" sz="4800" dirty="0" smtClean="0">
                <a:solidFill>
                  <a:schemeClr val="bg1"/>
                </a:solidFill>
                <a:latin typeface="Chantilly" charset="0"/>
                <a:ea typeface="Chantilly" charset="0"/>
                <a:cs typeface="Chantilly" charset="0"/>
              </a:rPr>
              <a:t>…</a:t>
            </a:r>
            <a:endParaRPr lang="en-US" sz="4800" dirty="0" smtClean="0">
              <a:solidFill>
                <a:schemeClr val="bg1"/>
              </a:solidFill>
              <a:latin typeface="Chantilly" charset="0"/>
              <a:ea typeface="Chantilly" charset="0"/>
              <a:cs typeface="Chantilly"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644" y="1052736"/>
            <a:ext cx="2143184" cy="2163973"/>
          </a:xfrm>
          <a:prstGeom prst="rect">
            <a:avLst/>
          </a:prstGeom>
        </p:spPr>
      </p:pic>
    </p:spTree>
    <p:extLst>
      <p:ext uri="{BB962C8B-B14F-4D97-AF65-F5344CB8AC3E}">
        <p14:creationId xmlns:p14="http://schemas.microsoft.com/office/powerpoint/2010/main" val="1874202456"/>
      </p:ext>
    </p:extLst>
  </p:cSld>
  <p:clrMapOvr>
    <a:masterClrMapping/>
  </p:clrMapOvr>
  <p:transition spd="slow">
    <p:push dir="u"/>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926201" y="700027"/>
            <a:ext cx="1368000" cy="1368000"/>
          </a:xfrm>
          <a:prstGeom prst="rect">
            <a:avLst/>
          </a:prstGeom>
        </p:spPr>
      </p:pic>
      <p:pic>
        <p:nvPicPr>
          <p:cNvPr id="11" name="Picture 10"/>
          <p:cNvPicPr>
            <a:picLocks noChangeAspect="1"/>
          </p:cNvPicPr>
          <p:nvPr/>
        </p:nvPicPr>
        <p:blipFill>
          <a:blip r:embed="rId3"/>
          <a:stretch>
            <a:fillRect/>
          </a:stretch>
        </p:blipFill>
        <p:spPr>
          <a:xfrm>
            <a:off x="3294201" y="706901"/>
            <a:ext cx="1368000" cy="1368000"/>
          </a:xfrm>
          <a:prstGeom prst="rect">
            <a:avLst/>
          </a:prstGeom>
        </p:spPr>
      </p:pic>
      <p:pic>
        <p:nvPicPr>
          <p:cNvPr id="12" name="Picture 11"/>
          <p:cNvPicPr>
            <a:picLocks noChangeAspect="1"/>
          </p:cNvPicPr>
          <p:nvPr/>
        </p:nvPicPr>
        <p:blipFill>
          <a:blip r:embed="rId4"/>
          <a:stretch>
            <a:fillRect/>
          </a:stretch>
        </p:blipFill>
        <p:spPr>
          <a:xfrm>
            <a:off x="4663178" y="706901"/>
            <a:ext cx="1368000" cy="1368000"/>
          </a:xfrm>
          <a:prstGeom prst="rect">
            <a:avLst/>
          </a:prstGeom>
        </p:spPr>
      </p:pic>
      <p:pic>
        <p:nvPicPr>
          <p:cNvPr id="13" name="Picture 12"/>
          <p:cNvPicPr>
            <a:picLocks noChangeAspect="1"/>
          </p:cNvPicPr>
          <p:nvPr/>
        </p:nvPicPr>
        <p:blipFill>
          <a:blip r:embed="rId5"/>
          <a:stretch>
            <a:fillRect/>
          </a:stretch>
        </p:blipFill>
        <p:spPr>
          <a:xfrm>
            <a:off x="6027592" y="706901"/>
            <a:ext cx="1368000" cy="1368000"/>
          </a:xfrm>
          <a:prstGeom prst="rect">
            <a:avLst/>
          </a:prstGeom>
        </p:spPr>
      </p:pic>
      <p:pic>
        <p:nvPicPr>
          <p:cNvPr id="14" name="Picture 13"/>
          <p:cNvPicPr>
            <a:picLocks noChangeAspect="1"/>
          </p:cNvPicPr>
          <p:nvPr/>
        </p:nvPicPr>
        <p:blipFill>
          <a:blip r:embed="rId6"/>
          <a:stretch>
            <a:fillRect/>
          </a:stretch>
        </p:blipFill>
        <p:spPr>
          <a:xfrm>
            <a:off x="4660352" y="4808492"/>
            <a:ext cx="1368000" cy="1368000"/>
          </a:xfrm>
          <a:prstGeom prst="rect">
            <a:avLst/>
          </a:prstGeom>
        </p:spPr>
      </p:pic>
      <p:pic>
        <p:nvPicPr>
          <p:cNvPr id="15" name="Picture 14"/>
          <p:cNvPicPr>
            <a:picLocks noChangeAspect="1"/>
          </p:cNvPicPr>
          <p:nvPr/>
        </p:nvPicPr>
        <p:blipFill>
          <a:blip r:embed="rId7"/>
          <a:stretch>
            <a:fillRect/>
          </a:stretch>
        </p:blipFill>
        <p:spPr>
          <a:xfrm>
            <a:off x="6027592" y="4826188"/>
            <a:ext cx="1368000" cy="1368000"/>
          </a:xfrm>
          <a:prstGeom prst="rect">
            <a:avLst/>
          </a:prstGeom>
        </p:spPr>
      </p:pic>
      <p:pic>
        <p:nvPicPr>
          <p:cNvPr id="16" name="Picture 15"/>
          <p:cNvPicPr>
            <a:picLocks noChangeAspect="1"/>
          </p:cNvPicPr>
          <p:nvPr/>
        </p:nvPicPr>
        <p:blipFill>
          <a:blip r:embed="rId8"/>
          <a:stretch>
            <a:fillRect/>
          </a:stretch>
        </p:blipFill>
        <p:spPr>
          <a:xfrm>
            <a:off x="1926201" y="2068026"/>
            <a:ext cx="1368000" cy="1368000"/>
          </a:xfrm>
          <a:prstGeom prst="rect">
            <a:avLst/>
          </a:prstGeom>
        </p:spPr>
      </p:pic>
      <p:pic>
        <p:nvPicPr>
          <p:cNvPr id="17" name="Picture 16"/>
          <p:cNvPicPr>
            <a:picLocks noChangeAspect="1"/>
          </p:cNvPicPr>
          <p:nvPr/>
        </p:nvPicPr>
        <p:blipFill>
          <a:blip r:embed="rId9"/>
          <a:stretch>
            <a:fillRect/>
          </a:stretch>
        </p:blipFill>
        <p:spPr>
          <a:xfrm>
            <a:off x="1917170" y="3440493"/>
            <a:ext cx="1368000" cy="1368000"/>
          </a:xfrm>
          <a:prstGeom prst="rect">
            <a:avLst/>
          </a:prstGeom>
        </p:spPr>
      </p:pic>
      <p:pic>
        <p:nvPicPr>
          <p:cNvPr id="18" name="Picture 17"/>
          <p:cNvPicPr>
            <a:picLocks noChangeAspect="1"/>
          </p:cNvPicPr>
          <p:nvPr/>
        </p:nvPicPr>
        <p:blipFill>
          <a:blip r:embed="rId10"/>
          <a:stretch>
            <a:fillRect/>
          </a:stretch>
        </p:blipFill>
        <p:spPr>
          <a:xfrm>
            <a:off x="1919716" y="4808492"/>
            <a:ext cx="1368000" cy="1368000"/>
          </a:xfrm>
          <a:prstGeom prst="rect">
            <a:avLst/>
          </a:prstGeom>
        </p:spPr>
      </p:pic>
      <p:pic>
        <p:nvPicPr>
          <p:cNvPr id="19" name="Picture 18"/>
          <p:cNvPicPr>
            <a:picLocks noChangeAspect="1"/>
          </p:cNvPicPr>
          <p:nvPr/>
        </p:nvPicPr>
        <p:blipFill>
          <a:blip r:embed="rId11"/>
          <a:stretch>
            <a:fillRect/>
          </a:stretch>
        </p:blipFill>
        <p:spPr>
          <a:xfrm>
            <a:off x="3286604" y="4808492"/>
            <a:ext cx="1368000" cy="1368000"/>
          </a:xfrm>
          <a:prstGeom prst="rect">
            <a:avLst/>
          </a:prstGeom>
        </p:spPr>
      </p:pic>
      <p:pic>
        <p:nvPicPr>
          <p:cNvPr id="20" name="Picture 19"/>
          <p:cNvPicPr>
            <a:picLocks noChangeAspect="1"/>
          </p:cNvPicPr>
          <p:nvPr/>
        </p:nvPicPr>
        <p:blipFill>
          <a:blip r:embed="rId12"/>
          <a:stretch>
            <a:fillRect/>
          </a:stretch>
        </p:blipFill>
        <p:spPr>
          <a:xfrm>
            <a:off x="7395592" y="706631"/>
            <a:ext cx="1368000" cy="1368000"/>
          </a:xfrm>
          <a:prstGeom prst="rect">
            <a:avLst/>
          </a:prstGeom>
        </p:spPr>
      </p:pic>
      <p:pic>
        <p:nvPicPr>
          <p:cNvPr id="21" name="Picture 20"/>
          <p:cNvPicPr>
            <a:picLocks noChangeAspect="1"/>
          </p:cNvPicPr>
          <p:nvPr/>
        </p:nvPicPr>
        <p:blipFill>
          <a:blip r:embed="rId13"/>
          <a:stretch>
            <a:fillRect/>
          </a:stretch>
        </p:blipFill>
        <p:spPr>
          <a:xfrm>
            <a:off x="8760006" y="706631"/>
            <a:ext cx="1368000" cy="1368000"/>
          </a:xfrm>
          <a:prstGeom prst="rect">
            <a:avLst/>
          </a:prstGeom>
        </p:spPr>
      </p:pic>
      <p:pic>
        <p:nvPicPr>
          <p:cNvPr id="22" name="Picture 21"/>
          <p:cNvPicPr>
            <a:picLocks noChangeAspect="1"/>
          </p:cNvPicPr>
          <p:nvPr/>
        </p:nvPicPr>
        <p:blipFill>
          <a:blip r:embed="rId14"/>
          <a:stretch>
            <a:fillRect/>
          </a:stretch>
        </p:blipFill>
        <p:spPr>
          <a:xfrm>
            <a:off x="8760296" y="2073562"/>
            <a:ext cx="1368000" cy="1368000"/>
          </a:xfrm>
          <a:prstGeom prst="rect">
            <a:avLst/>
          </a:prstGeom>
        </p:spPr>
      </p:pic>
      <p:pic>
        <p:nvPicPr>
          <p:cNvPr id="23" name="Picture 22"/>
          <p:cNvPicPr>
            <a:picLocks noChangeAspect="1"/>
          </p:cNvPicPr>
          <p:nvPr/>
        </p:nvPicPr>
        <p:blipFill>
          <a:blip r:embed="rId15"/>
          <a:stretch>
            <a:fillRect/>
          </a:stretch>
        </p:blipFill>
        <p:spPr>
          <a:xfrm>
            <a:off x="8756999" y="3440493"/>
            <a:ext cx="1368000" cy="1368000"/>
          </a:xfrm>
          <a:prstGeom prst="rect">
            <a:avLst/>
          </a:prstGeom>
        </p:spPr>
      </p:pic>
      <p:pic>
        <p:nvPicPr>
          <p:cNvPr id="24" name="Picture 23"/>
          <p:cNvPicPr>
            <a:picLocks noChangeAspect="1"/>
          </p:cNvPicPr>
          <p:nvPr/>
        </p:nvPicPr>
        <p:blipFill>
          <a:blip r:embed="rId16"/>
          <a:stretch>
            <a:fillRect/>
          </a:stretch>
        </p:blipFill>
        <p:spPr>
          <a:xfrm>
            <a:off x="8760296" y="4797152"/>
            <a:ext cx="1368000" cy="1368000"/>
          </a:xfrm>
          <a:prstGeom prst="rect">
            <a:avLst/>
          </a:prstGeom>
        </p:spPr>
      </p:pic>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390648" y="4819830"/>
            <a:ext cx="1368000" cy="1368000"/>
          </a:xfrm>
          <a:prstGeom prst="rect">
            <a:avLst/>
          </a:prstGeom>
        </p:spPr>
      </p:pic>
      <p:sp>
        <p:nvSpPr>
          <p:cNvPr id="27" name="Rectangle 26"/>
          <p:cNvSpPr/>
          <p:nvPr/>
        </p:nvSpPr>
        <p:spPr>
          <a:xfrm>
            <a:off x="2983178" y="2757562"/>
            <a:ext cx="6096000" cy="1384995"/>
          </a:xfrm>
          <a:prstGeom prst="rect">
            <a:avLst/>
          </a:prstGeom>
        </p:spPr>
        <p:txBody>
          <a:bodyPr>
            <a:spAutoFit/>
          </a:bodyPr>
          <a:lstStyle/>
          <a:p>
            <a:pPr algn="ctr"/>
            <a:r>
              <a:rPr lang="en-US" sz="2800" b="1" smtClean="0">
                <a:solidFill>
                  <a:schemeClr val="bg1"/>
                </a:solidFill>
                <a:latin typeface="Helvetica" charset="0"/>
              </a:rPr>
              <a:t>Autism </a:t>
            </a:r>
            <a:r>
              <a:rPr lang="en-US" sz="2800" b="1" dirty="0">
                <a:solidFill>
                  <a:schemeClr val="bg1"/>
                </a:solidFill>
                <a:latin typeface="Helvetica" charset="0"/>
              </a:rPr>
              <a:t>is a way of </a:t>
            </a:r>
            <a:r>
              <a:rPr lang="en-US" sz="2800" b="1" dirty="0" smtClean="0">
                <a:solidFill>
                  <a:schemeClr val="bg1"/>
                </a:solidFill>
                <a:latin typeface="Helvetica" charset="0"/>
              </a:rPr>
              <a:t>being</a:t>
            </a:r>
          </a:p>
          <a:p>
            <a:pPr algn="ctr"/>
            <a:endParaRPr lang="en-US" sz="2800" b="1" dirty="0">
              <a:solidFill>
                <a:schemeClr val="bg1"/>
              </a:solidFill>
              <a:latin typeface="Helvetica" charset="0"/>
            </a:endParaRPr>
          </a:p>
          <a:p>
            <a:pPr algn="ctr"/>
            <a:r>
              <a:rPr lang="en-US" sz="2800" b="1" dirty="0" smtClean="0">
                <a:solidFill>
                  <a:schemeClr val="bg1"/>
                </a:solidFill>
                <a:latin typeface="Helvetica" charset="0"/>
              </a:rPr>
              <a:t>Q&amp;A </a:t>
            </a:r>
            <a:endParaRPr lang="en-US" dirty="0">
              <a:solidFill>
                <a:schemeClr val="bg1"/>
              </a:solidFill>
              <a:effectLst/>
            </a:endParaRPr>
          </a:p>
        </p:txBody>
      </p:sp>
    </p:spTree>
    <p:extLst>
      <p:ext uri="{BB962C8B-B14F-4D97-AF65-F5344CB8AC3E}">
        <p14:creationId xmlns:p14="http://schemas.microsoft.com/office/powerpoint/2010/main" val="1492839645"/>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4485E"/>
        </a:solid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5857" y="2193932"/>
            <a:ext cx="2543162" cy="2543162"/>
          </a:xfrm>
          <a:prstGeom prst="rect">
            <a:avLst/>
          </a:prstGeom>
        </p:spPr>
      </p:pic>
      <p:sp>
        <p:nvSpPr>
          <p:cNvPr id="11" name="Rectangle 10"/>
          <p:cNvSpPr/>
          <p:nvPr/>
        </p:nvSpPr>
        <p:spPr>
          <a:xfrm>
            <a:off x="2708283" y="4489647"/>
            <a:ext cx="6848460" cy="1015663"/>
          </a:xfrm>
          <a:prstGeom prst="rect">
            <a:avLst/>
          </a:prstGeom>
        </p:spPr>
        <p:txBody>
          <a:bodyPr wrap="square">
            <a:spAutoFit/>
          </a:bodyPr>
          <a:lstStyle/>
          <a:p>
            <a:pPr algn="ctr"/>
            <a:r>
              <a:rPr lang="en-US" sz="3600" b="1" dirty="0" smtClean="0">
                <a:solidFill>
                  <a:schemeClr val="bg1"/>
                </a:solidFill>
                <a:latin typeface="Chantilly" charset="0"/>
                <a:ea typeface="Chantilly" charset="0"/>
                <a:cs typeface="Chantilly" charset="0"/>
              </a:rPr>
              <a:t>Temple Grandin</a:t>
            </a:r>
          </a:p>
          <a:p>
            <a:pPr algn="ctr"/>
            <a:r>
              <a:rPr lang="en-US" sz="2400" b="1" dirty="0" smtClean="0">
                <a:solidFill>
                  <a:schemeClr val="bg1"/>
                </a:solidFill>
                <a:latin typeface="Chantilly" charset="0"/>
                <a:ea typeface="Chantilly" charset="0"/>
                <a:cs typeface="Chantilly" charset="0"/>
              </a:rPr>
              <a:t>Movie</a:t>
            </a:r>
            <a:endParaRPr lang="en-US" sz="2400" b="1" dirty="0">
              <a:solidFill>
                <a:schemeClr val="bg1"/>
              </a:solidFill>
              <a:latin typeface="Chantilly" charset="0"/>
              <a:ea typeface="Chantilly" charset="0"/>
              <a:cs typeface="Chantilly" charset="0"/>
            </a:endParaRPr>
          </a:p>
        </p:txBody>
      </p:sp>
    </p:spTree>
    <p:extLst>
      <p:ext uri="{BB962C8B-B14F-4D97-AF65-F5344CB8AC3E}">
        <p14:creationId xmlns:p14="http://schemas.microsoft.com/office/powerpoint/2010/main" val="703901687"/>
      </p:ext>
    </p:extLst>
  </p:cSld>
  <p:clrMapOvr>
    <a:masterClrMapping/>
  </p:clrMapOvr>
  <p:transition spd="slow">
    <p:push/>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mple Grandin (Trail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3318" y="425695"/>
            <a:ext cx="10808240" cy="6079635"/>
          </a:xfrm>
          <a:prstGeom prst="rect">
            <a:avLst/>
          </a:prstGeom>
        </p:spPr>
      </p:pic>
    </p:spTree>
    <p:extLst>
      <p:ext uri="{BB962C8B-B14F-4D97-AF65-F5344CB8AC3E}">
        <p14:creationId xmlns:p14="http://schemas.microsoft.com/office/powerpoint/2010/main" val="13201671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7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4485E"/>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7875" y="2355950"/>
            <a:ext cx="2219126" cy="2219126"/>
          </a:xfrm>
          <a:prstGeom prst="rect">
            <a:avLst/>
          </a:prstGeom>
        </p:spPr>
      </p:pic>
    </p:spTree>
    <p:extLst>
      <p:ext uri="{BB962C8B-B14F-4D97-AF65-F5344CB8AC3E}">
        <p14:creationId xmlns:p14="http://schemas.microsoft.com/office/powerpoint/2010/main" val="2067369667"/>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4485E"/>
        </a:solidFill>
        <a:effectLst/>
      </p:bgPr>
    </p:bg>
    <p:spTree>
      <p:nvGrpSpPr>
        <p:cNvPr id="1" name=""/>
        <p:cNvGrpSpPr/>
        <p:nvPr/>
      </p:nvGrpSpPr>
      <p:grpSpPr>
        <a:xfrm>
          <a:off x="0" y="0"/>
          <a:ext cx="0" cy="0"/>
          <a:chOff x="0" y="0"/>
          <a:chExt cx="0" cy="0"/>
        </a:xfrm>
      </p:grpSpPr>
      <p:sp>
        <p:nvSpPr>
          <p:cNvPr id="6" name="Rectangle 5"/>
          <p:cNvSpPr/>
          <p:nvPr/>
        </p:nvSpPr>
        <p:spPr>
          <a:xfrm>
            <a:off x="4152796" y="1727440"/>
            <a:ext cx="8039203" cy="3416320"/>
          </a:xfrm>
          <a:prstGeom prst="rect">
            <a:avLst/>
          </a:prstGeom>
        </p:spPr>
        <p:txBody>
          <a:bodyPr wrap="square">
            <a:spAutoFit/>
          </a:bodyPr>
          <a:lstStyle/>
          <a:p>
            <a:r>
              <a:rPr lang="en-US" sz="5400" dirty="0" smtClean="0">
                <a:solidFill>
                  <a:schemeClr val="bg1"/>
                </a:solidFill>
                <a:latin typeface="Chantilly" charset="0"/>
                <a:ea typeface="Chantilly" charset="0"/>
                <a:cs typeface="Chantilly" charset="0"/>
              </a:rPr>
              <a:t>What is autism?</a:t>
            </a:r>
            <a:endParaRPr lang="en-US" sz="5400" dirty="0">
              <a:solidFill>
                <a:schemeClr val="bg1"/>
              </a:solidFill>
              <a:latin typeface="Chantilly" charset="0"/>
              <a:ea typeface="Chantilly" charset="0"/>
              <a:cs typeface="Chantilly" charset="0"/>
            </a:endParaRPr>
          </a:p>
          <a:p>
            <a:r>
              <a:rPr lang="en-US" sz="5400" dirty="0" smtClean="0">
                <a:solidFill>
                  <a:schemeClr val="bg1"/>
                </a:solidFill>
                <a:latin typeface="Chantilly" charset="0"/>
                <a:ea typeface="Chantilly" charset="0"/>
                <a:cs typeface="Chantilly" charset="0"/>
              </a:rPr>
              <a:t>Understanding diversity</a:t>
            </a:r>
          </a:p>
          <a:p>
            <a:r>
              <a:rPr lang="en-US" sz="5400" dirty="0">
                <a:solidFill>
                  <a:schemeClr val="bg1"/>
                </a:solidFill>
                <a:latin typeface="Chantilly" charset="0"/>
                <a:ea typeface="Chantilly" charset="0"/>
                <a:cs typeface="Chantilly" charset="0"/>
              </a:rPr>
              <a:t>T</a:t>
            </a:r>
            <a:r>
              <a:rPr lang="en-US" sz="5400" dirty="0" smtClean="0">
                <a:solidFill>
                  <a:schemeClr val="bg1"/>
                </a:solidFill>
                <a:latin typeface="Chantilly" charset="0"/>
                <a:ea typeface="Chantilly" charset="0"/>
                <a:cs typeface="Chantilly" charset="0"/>
              </a:rPr>
              <a:t>he link</a:t>
            </a:r>
          </a:p>
          <a:p>
            <a:r>
              <a:rPr lang="en-US" sz="5400" dirty="0" smtClean="0">
                <a:solidFill>
                  <a:schemeClr val="bg1"/>
                </a:solidFill>
                <a:latin typeface="Chantilly" charset="0"/>
                <a:ea typeface="Chantilly" charset="0"/>
                <a:cs typeface="Chantilly" charset="0"/>
              </a:rPr>
              <a:t>What I learnt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840" y="2111831"/>
            <a:ext cx="251999" cy="251999"/>
          </a:xfrm>
          <a:prstGeom prst="rect">
            <a:avLst/>
          </a:prstGeom>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842" y="2920681"/>
            <a:ext cx="251999" cy="251999"/>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839" y="3729531"/>
            <a:ext cx="251999" cy="251999"/>
          </a:xfrm>
          <a:prstGeom prst="rect">
            <a:avLst/>
          </a:prstGeom>
        </p:spPr>
      </p:pic>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838" y="4538381"/>
            <a:ext cx="251999" cy="251999"/>
          </a:xfrm>
          <a:prstGeom prst="rect">
            <a:avLst/>
          </a:prstGeom>
        </p:spPr>
      </p:pic>
    </p:spTree>
    <p:extLst>
      <p:ext uri="{BB962C8B-B14F-4D97-AF65-F5344CB8AC3E}">
        <p14:creationId xmlns:p14="http://schemas.microsoft.com/office/powerpoint/2010/main" val="1166358521"/>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596A8"/>
        </a:solidFill>
        <a:effectLst/>
      </p:bgPr>
    </p:bg>
    <p:spTree>
      <p:nvGrpSpPr>
        <p:cNvPr id="1" name=""/>
        <p:cNvGrpSpPr/>
        <p:nvPr/>
      </p:nvGrpSpPr>
      <p:grpSpPr>
        <a:xfrm>
          <a:off x="0" y="0"/>
          <a:ext cx="0" cy="0"/>
          <a:chOff x="0" y="0"/>
          <a:chExt cx="0" cy="0"/>
        </a:xfrm>
      </p:grpSpPr>
      <p:sp>
        <p:nvSpPr>
          <p:cNvPr id="6" name="Rectangle 5"/>
          <p:cNvSpPr/>
          <p:nvPr/>
        </p:nvSpPr>
        <p:spPr>
          <a:xfrm>
            <a:off x="4152797" y="1727440"/>
            <a:ext cx="8039203" cy="3416320"/>
          </a:xfrm>
          <a:prstGeom prst="rect">
            <a:avLst/>
          </a:prstGeom>
        </p:spPr>
        <p:txBody>
          <a:bodyPr wrap="square">
            <a:spAutoFit/>
          </a:bodyPr>
          <a:lstStyle/>
          <a:p>
            <a:r>
              <a:rPr lang="en-US" sz="5400" dirty="0" smtClean="0">
                <a:solidFill>
                  <a:schemeClr val="bg1"/>
                </a:solidFill>
                <a:latin typeface="Chantilly" charset="0"/>
                <a:ea typeface="Chantilly" charset="0"/>
                <a:cs typeface="Chantilly" charset="0"/>
              </a:rPr>
              <a:t>What is autism?</a:t>
            </a:r>
            <a:endParaRPr lang="en-US" sz="5400" dirty="0">
              <a:solidFill>
                <a:schemeClr val="bg1"/>
              </a:solidFill>
              <a:latin typeface="Chantilly" charset="0"/>
              <a:ea typeface="Chantilly" charset="0"/>
              <a:cs typeface="Chantilly" charset="0"/>
            </a:endParaRPr>
          </a:p>
          <a:p>
            <a:r>
              <a:rPr lang="en-US" sz="5400" dirty="0" smtClean="0">
                <a:solidFill>
                  <a:srgbClr val="C5C9CC"/>
                </a:solidFill>
                <a:latin typeface="Chantilly" charset="0"/>
                <a:ea typeface="Chantilly" charset="0"/>
                <a:cs typeface="Chantilly" charset="0"/>
              </a:rPr>
              <a:t>Understanding diversity</a:t>
            </a:r>
          </a:p>
          <a:p>
            <a:r>
              <a:rPr lang="en-US" sz="5400" dirty="0" smtClean="0">
                <a:solidFill>
                  <a:srgbClr val="C5C9CC"/>
                </a:solidFill>
                <a:latin typeface="Chantilly" charset="0"/>
                <a:ea typeface="Chantilly" charset="0"/>
                <a:cs typeface="Chantilly" charset="0"/>
              </a:rPr>
              <a:t>The link</a:t>
            </a:r>
          </a:p>
          <a:p>
            <a:r>
              <a:rPr lang="en-US" sz="5400" dirty="0" smtClean="0">
                <a:solidFill>
                  <a:srgbClr val="C5C9CC"/>
                </a:solidFill>
                <a:latin typeface="Chantilly" charset="0"/>
                <a:ea typeface="Chantilly" charset="0"/>
                <a:cs typeface="Chantilly" charset="0"/>
              </a:rPr>
              <a:t>What I learnt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592840" y="2111831"/>
            <a:ext cx="251999" cy="251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92842" y="2920681"/>
            <a:ext cx="251999" cy="251999"/>
          </a:xfrm>
          <a:prstGeom prst="rect">
            <a:avLst/>
          </a:prstGeom>
          <a:solidFill>
            <a:srgbClr val="6CB9C8"/>
          </a:solidFill>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92839" y="3729531"/>
            <a:ext cx="251999" cy="251999"/>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592838" y="4538381"/>
            <a:ext cx="251999" cy="251999"/>
          </a:xfrm>
          <a:prstGeom prst="rect">
            <a:avLst/>
          </a:prstGeom>
        </p:spPr>
      </p:pic>
    </p:spTree>
    <p:extLst>
      <p:ext uri="{BB962C8B-B14F-4D97-AF65-F5344CB8AC3E}">
        <p14:creationId xmlns:p14="http://schemas.microsoft.com/office/powerpoint/2010/main" val="401546233"/>
      </p:ext>
    </p:extLst>
  </p:cSld>
  <p:clrMapOvr>
    <a:masterClrMapping/>
  </p:clrMapOvr>
  <p:transition spd="slow">
    <p:push/>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596A8"/>
        </a:solidFill>
        <a:effectLst/>
      </p:bgPr>
    </p:bg>
    <p:spTree>
      <p:nvGrpSpPr>
        <p:cNvPr id="1" name=""/>
        <p:cNvGrpSpPr/>
        <p:nvPr/>
      </p:nvGrpSpPr>
      <p:grpSpPr>
        <a:xfrm>
          <a:off x="0" y="0"/>
          <a:ext cx="0" cy="0"/>
          <a:chOff x="0" y="0"/>
          <a:chExt cx="0" cy="0"/>
        </a:xfrm>
      </p:grpSpPr>
      <p:sp>
        <p:nvSpPr>
          <p:cNvPr id="10" name="Rectangle 9"/>
          <p:cNvSpPr/>
          <p:nvPr/>
        </p:nvSpPr>
        <p:spPr>
          <a:xfrm>
            <a:off x="2001492" y="1188827"/>
            <a:ext cx="9885707" cy="2554545"/>
          </a:xfrm>
          <a:prstGeom prst="rect">
            <a:avLst/>
          </a:prstGeom>
        </p:spPr>
        <p:txBody>
          <a:bodyPr wrap="square">
            <a:spAutoFit/>
          </a:bodyPr>
          <a:lstStyle/>
          <a:p>
            <a:r>
              <a:rPr lang="en-US" sz="2000" dirty="0">
                <a:solidFill>
                  <a:schemeClr val="bg1"/>
                </a:solidFill>
              </a:rPr>
              <a:t>In December 2011 my wife Sandra collected our daughter Emily from nursery. </a:t>
            </a:r>
            <a:endParaRPr lang="en-US" sz="2000" dirty="0" smtClean="0">
              <a:solidFill>
                <a:schemeClr val="bg1"/>
              </a:solidFill>
            </a:endParaRPr>
          </a:p>
          <a:p>
            <a:r>
              <a:rPr lang="en-US" sz="2000" dirty="0" smtClean="0">
                <a:solidFill>
                  <a:schemeClr val="bg1"/>
                </a:solidFill>
              </a:rPr>
              <a:t>Emily </a:t>
            </a:r>
            <a:r>
              <a:rPr lang="en-US" sz="2000" dirty="0">
                <a:solidFill>
                  <a:schemeClr val="bg1"/>
                </a:solidFill>
              </a:rPr>
              <a:t>at the time had just turned </a:t>
            </a:r>
            <a:r>
              <a:rPr lang="en-US" sz="2000" dirty="0" smtClean="0">
                <a:solidFill>
                  <a:schemeClr val="bg1"/>
                </a:solidFill>
              </a:rPr>
              <a:t>4</a:t>
            </a:r>
            <a:r>
              <a:rPr lang="en-US" sz="2000" dirty="0">
                <a:solidFill>
                  <a:schemeClr val="bg1"/>
                </a:solidFill>
              </a:rPr>
              <a:t/>
            </a:r>
            <a:br>
              <a:rPr lang="en-US" sz="2000" dirty="0">
                <a:solidFill>
                  <a:schemeClr val="bg1"/>
                </a:solidFill>
              </a:rPr>
            </a:br>
            <a:r>
              <a:rPr lang="en-US" sz="2000" dirty="0">
                <a:solidFill>
                  <a:schemeClr val="bg1"/>
                </a:solidFill>
              </a:rPr>
              <a:t>Sandra was handed this note... Which started a whole new chapter in our </a:t>
            </a:r>
            <a:r>
              <a:rPr lang="en-US" sz="2000" dirty="0" smtClean="0">
                <a:solidFill>
                  <a:schemeClr val="bg1"/>
                </a:solidFill>
              </a:rPr>
              <a:t>lives </a:t>
            </a:r>
          </a:p>
          <a:p>
            <a:endParaRPr lang="en-US" sz="2000" dirty="0">
              <a:solidFill>
                <a:schemeClr val="bg1"/>
              </a:solidFill>
            </a:endParaRPr>
          </a:p>
          <a:p>
            <a:r>
              <a:rPr lang="en-US" sz="2000" b="1" dirty="0">
                <a:solidFill>
                  <a:schemeClr val="bg1"/>
                </a:solidFill>
              </a:rPr>
              <a:t>Concerns Regarding the above child... </a:t>
            </a:r>
            <a:endParaRPr lang="en-US" sz="2000" dirty="0">
              <a:solidFill>
                <a:schemeClr val="bg1"/>
              </a:solidFill>
            </a:endParaRPr>
          </a:p>
          <a:p>
            <a:r>
              <a:rPr lang="en-US" sz="2000" i="1" dirty="0" smtClean="0">
                <a:solidFill>
                  <a:schemeClr val="bg1"/>
                </a:solidFill>
              </a:rPr>
              <a:t>• Plays alone</a:t>
            </a:r>
            <a:br>
              <a:rPr lang="en-US" sz="2000" i="1" dirty="0" smtClean="0">
                <a:solidFill>
                  <a:schemeClr val="bg1"/>
                </a:solidFill>
              </a:rPr>
            </a:br>
            <a:r>
              <a:rPr lang="en-US" sz="2000" i="1" dirty="0" smtClean="0">
                <a:solidFill>
                  <a:schemeClr val="bg1"/>
                </a:solidFill>
              </a:rPr>
              <a:t>• Will sit and watch other children</a:t>
            </a:r>
            <a:br>
              <a:rPr lang="en-US" sz="2000" i="1" dirty="0" smtClean="0">
                <a:solidFill>
                  <a:schemeClr val="bg1"/>
                </a:solidFill>
              </a:rPr>
            </a:br>
            <a:r>
              <a:rPr lang="en-US" sz="2000" i="1" dirty="0" smtClean="0">
                <a:solidFill>
                  <a:schemeClr val="bg1"/>
                </a:solidFill>
              </a:rPr>
              <a:t>• Often can be found sitting ‘alone in her own world’ laughing to herself</a:t>
            </a:r>
            <a:endParaRPr lang="en-US" dirty="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2207"/>
            <a:ext cx="2001493" cy="2001493"/>
          </a:xfrm>
          <a:prstGeom prst="rect">
            <a:avLst/>
          </a:prstGeom>
        </p:spPr>
      </p:pic>
      <p:sp>
        <p:nvSpPr>
          <p:cNvPr id="5" name="Rectangle 4"/>
          <p:cNvSpPr/>
          <p:nvPr/>
        </p:nvSpPr>
        <p:spPr>
          <a:xfrm>
            <a:off x="322262" y="3743372"/>
            <a:ext cx="11666537" cy="2677656"/>
          </a:xfrm>
          <a:prstGeom prst="rect">
            <a:avLst/>
          </a:prstGeom>
        </p:spPr>
        <p:txBody>
          <a:bodyPr wrap="square">
            <a:spAutoFit/>
          </a:bodyPr>
          <a:lstStyle/>
          <a:p>
            <a:r>
              <a:rPr lang="en-US" sz="2000" dirty="0" smtClean="0">
                <a:solidFill>
                  <a:schemeClr val="bg1"/>
                </a:solidFill>
              </a:rPr>
              <a:t>7 months later we are walking out of a clinic with Emily and a diagnosis confirming she is autistic </a:t>
            </a:r>
          </a:p>
          <a:p>
            <a:endParaRPr lang="en-US" sz="2000" dirty="0">
              <a:solidFill>
                <a:schemeClr val="bg1"/>
              </a:solidFill>
            </a:endParaRPr>
          </a:p>
          <a:p>
            <a:r>
              <a:rPr lang="en-US" sz="2000" dirty="0">
                <a:solidFill>
                  <a:schemeClr val="bg1"/>
                </a:solidFill>
              </a:rPr>
              <a:t>That began a journey to find out as much as possible on the subject and how we can best support our daughter. On the way we have found many new friends who are also on their own </a:t>
            </a:r>
            <a:r>
              <a:rPr lang="en-US" sz="2000" dirty="0" smtClean="0">
                <a:solidFill>
                  <a:schemeClr val="bg1"/>
                </a:solidFill>
              </a:rPr>
              <a:t>journey </a:t>
            </a:r>
            <a:r>
              <a:rPr lang="en-US" sz="2000" dirty="0">
                <a:solidFill>
                  <a:schemeClr val="bg1"/>
                </a:solidFill>
              </a:rPr>
              <a:t>with the </a:t>
            </a:r>
            <a:r>
              <a:rPr lang="en-US" sz="2000" dirty="0" smtClean="0">
                <a:solidFill>
                  <a:schemeClr val="bg1"/>
                </a:solidFill>
              </a:rPr>
              <a:t>condition </a:t>
            </a:r>
          </a:p>
          <a:p>
            <a:endParaRPr lang="en-US" sz="2000" dirty="0" smtClean="0">
              <a:solidFill>
                <a:schemeClr val="bg1"/>
              </a:solidFill>
            </a:endParaRPr>
          </a:p>
          <a:p>
            <a:r>
              <a:rPr lang="en-US" sz="2000" dirty="0" smtClean="0">
                <a:solidFill>
                  <a:schemeClr val="bg1"/>
                </a:solidFill>
              </a:rPr>
              <a:t>It can </a:t>
            </a:r>
            <a:r>
              <a:rPr lang="en-US" sz="2000" dirty="0">
                <a:solidFill>
                  <a:schemeClr val="bg1"/>
                </a:solidFill>
              </a:rPr>
              <a:t>be </a:t>
            </a:r>
            <a:r>
              <a:rPr lang="en-US" sz="2000" dirty="0" smtClean="0">
                <a:solidFill>
                  <a:schemeClr val="bg1"/>
                </a:solidFill>
              </a:rPr>
              <a:t>deeply </a:t>
            </a:r>
            <a:r>
              <a:rPr lang="en-US" sz="2000" dirty="0">
                <a:solidFill>
                  <a:schemeClr val="bg1"/>
                </a:solidFill>
              </a:rPr>
              <a:t>upsetting, frustrating and lonely, but also fascinating and opens up a new world </a:t>
            </a:r>
            <a:r>
              <a:rPr lang="en-US" sz="2000" dirty="0" smtClean="0">
                <a:solidFill>
                  <a:schemeClr val="bg1"/>
                </a:solidFill>
              </a:rPr>
              <a:t>of perspective</a:t>
            </a:r>
          </a:p>
          <a:p>
            <a:endParaRPr lang="en-US" sz="2000" dirty="0">
              <a:solidFill>
                <a:schemeClr val="bg1"/>
              </a:solidFill>
            </a:endParaRPr>
          </a:p>
          <a:p>
            <a:r>
              <a:rPr lang="en-US" sz="2800" dirty="0" smtClean="0">
                <a:solidFill>
                  <a:schemeClr val="bg1"/>
                </a:solidFill>
              </a:rPr>
              <a:t>A different way of thinking</a:t>
            </a:r>
            <a:r>
              <a:rPr lang="mr-IN" sz="2800" dirty="0" smtClean="0">
                <a:solidFill>
                  <a:schemeClr val="bg1"/>
                </a:solidFill>
              </a:rPr>
              <a:t>…</a:t>
            </a:r>
            <a:endParaRPr lang="en-US" sz="2800" dirty="0">
              <a:solidFill>
                <a:schemeClr val="bg1"/>
              </a:solidFill>
            </a:endParaRPr>
          </a:p>
        </p:txBody>
      </p:sp>
      <p:sp>
        <p:nvSpPr>
          <p:cNvPr id="6" name="Rectangle 5"/>
          <p:cNvSpPr/>
          <p:nvPr/>
        </p:nvSpPr>
        <p:spPr>
          <a:xfrm>
            <a:off x="5343537" y="42136"/>
            <a:ext cx="6848460" cy="830997"/>
          </a:xfrm>
          <a:prstGeom prst="rect">
            <a:avLst/>
          </a:prstGeom>
        </p:spPr>
        <p:txBody>
          <a:bodyPr wrap="square">
            <a:spAutoFit/>
          </a:bodyPr>
          <a:lstStyle/>
          <a:p>
            <a:pPr algn="ctr"/>
            <a:r>
              <a:rPr lang="en-US" sz="4800" dirty="0">
                <a:solidFill>
                  <a:schemeClr val="bg1"/>
                </a:solidFill>
                <a:latin typeface="Chantilly" charset="0"/>
                <a:ea typeface="Chantilly" charset="0"/>
                <a:cs typeface="Chantilly" charset="0"/>
              </a:rPr>
              <a:t>M</a:t>
            </a:r>
            <a:r>
              <a:rPr lang="en-US" sz="4800" dirty="0" smtClean="0">
                <a:solidFill>
                  <a:schemeClr val="bg1"/>
                </a:solidFill>
                <a:latin typeface="Chantilly" charset="0"/>
                <a:ea typeface="Chantilly" charset="0"/>
                <a:cs typeface="Chantilly" charset="0"/>
              </a:rPr>
              <a:t>y background</a:t>
            </a:r>
          </a:p>
        </p:txBody>
      </p:sp>
    </p:spTree>
    <p:extLst>
      <p:ext uri="{BB962C8B-B14F-4D97-AF65-F5344CB8AC3E}">
        <p14:creationId xmlns:p14="http://schemas.microsoft.com/office/powerpoint/2010/main" val="1600434565"/>
      </p:ext>
    </p:extLst>
  </p:cSld>
  <p:clrMapOvr>
    <a:masterClrMapping/>
  </p:clrMapOvr>
  <p:transition spd="slow">
    <p:push/>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2232</TotalTime>
  <Words>1005</Words>
  <Application>Microsoft Office PowerPoint</Application>
  <PresentationFormat>Widescreen</PresentationFormat>
  <Paragraphs>187</Paragraphs>
  <Slides>35</Slides>
  <Notes>2</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Arial</vt:lpstr>
      <vt:lpstr>Calibri</vt:lpstr>
      <vt:lpstr>Calibri Light</vt:lpstr>
      <vt:lpstr>Chantilly</vt:lpstr>
      <vt:lpstr>Futura Medium</vt:lpstr>
      <vt:lpstr>Helvetica</vt:lpstr>
      <vt:lpstr>Mangal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Rutter</dc:creator>
  <cp:lastModifiedBy>Rutter, Andrew (A.T.)</cp:lastModifiedBy>
  <cp:revision>197</cp:revision>
  <dcterms:created xsi:type="dcterms:W3CDTF">2017-02-12T09:57:22Z</dcterms:created>
  <dcterms:modified xsi:type="dcterms:W3CDTF">2017-05-30T19:54:03Z</dcterms:modified>
</cp:coreProperties>
</file>